
<file path=[Content_Types].xml><?xml version="1.0" encoding="utf-8"?>
<Types xmlns="http://schemas.openxmlformats.org/package/2006/content-types">
  <Default Extension="xml" ContentType="application/xml"/>
  <Default Extension="pdf" ContentType="application/pdf"/>
  <Default Extension="jpeg" ContentType="image/jpeg"/>
  <Default Extension="rels" ContentType="application/vnd.openxmlformats-package.relationships+xml"/>
  <Default Extension="emf" ContentType="image/x-emf"/>
  <Default Extension="xlsx" ContentType="application/vnd.openxmlformats-officedocument.spreadsheetml.sheet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theme/themeOverride2.xml" ContentType="application/vnd.openxmlformats-officedocument.themeOverride+xml"/>
  <Override PartName="/ppt/charts/chart4.xml" ContentType="application/vnd.openxmlformats-officedocument.drawingml.chart+xml"/>
  <Override PartName="/ppt/theme/themeOverride3.xml" ContentType="application/vnd.openxmlformats-officedocument.themeOverride+xml"/>
  <Override PartName="/ppt/notesSlides/notesSlide4.xml" ContentType="application/vnd.openxmlformats-officedocument.presentationml.notesSlide+xml"/>
  <Override PartName="/ppt/embeddings/oleObject1.bin" ContentType="application/vnd.openxmlformats-officedocument.oleObject"/>
  <Override PartName="/ppt/notesSlides/notesSlide5.xml" ContentType="application/vnd.openxmlformats-officedocument.presentationml.notesSlide+xml"/>
  <Override PartName="/ppt/embeddings/oleObject2.bin" ContentType="application/vnd.openxmlformats-officedocument.oleObject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8"/>
  </p:notesMasterIdLst>
  <p:sldIdLst>
    <p:sldId id="256" r:id="rId2"/>
    <p:sldId id="258" r:id="rId3"/>
    <p:sldId id="291" r:id="rId4"/>
    <p:sldId id="259" r:id="rId5"/>
    <p:sldId id="257" r:id="rId6"/>
    <p:sldId id="261" r:id="rId7"/>
    <p:sldId id="298" r:id="rId8"/>
    <p:sldId id="273" r:id="rId9"/>
    <p:sldId id="274" r:id="rId10"/>
    <p:sldId id="275" r:id="rId11"/>
    <p:sldId id="276" r:id="rId12"/>
    <p:sldId id="262" r:id="rId13"/>
    <p:sldId id="263" r:id="rId14"/>
    <p:sldId id="265" r:id="rId15"/>
    <p:sldId id="266" r:id="rId16"/>
    <p:sldId id="267" r:id="rId17"/>
    <p:sldId id="268" r:id="rId18"/>
    <p:sldId id="269" r:id="rId19"/>
    <p:sldId id="281" r:id="rId20"/>
    <p:sldId id="282" r:id="rId21"/>
    <p:sldId id="283" r:id="rId22"/>
    <p:sldId id="299" r:id="rId23"/>
    <p:sldId id="284" r:id="rId24"/>
    <p:sldId id="285" r:id="rId25"/>
    <p:sldId id="278" r:id="rId26"/>
    <p:sldId id="287" r:id="rId27"/>
    <p:sldId id="288" r:id="rId28"/>
    <p:sldId id="290" r:id="rId29"/>
    <p:sldId id="293" r:id="rId30"/>
    <p:sldId id="300" r:id="rId31"/>
    <p:sldId id="292" r:id="rId32"/>
    <p:sldId id="294" r:id="rId33"/>
    <p:sldId id="295" r:id="rId34"/>
    <p:sldId id="296" r:id="rId35"/>
    <p:sldId id="277" r:id="rId36"/>
    <p:sldId id="297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" id="{61E2E055-77DC-1A4A-9970-BDDA12FBC748}">
          <p14:sldIdLst>
            <p14:sldId id="256"/>
          </p14:sldIdLst>
        </p14:section>
        <p14:section name="Introduction" id="{753118D1-9BB7-2A48-98F6-30B2FFF2E6A0}">
          <p14:sldIdLst>
            <p14:sldId id="258"/>
            <p14:sldId id="291"/>
            <p14:sldId id="259"/>
            <p14:sldId id="257"/>
          </p14:sldIdLst>
        </p14:section>
        <p14:section name="SMPH" id="{4D33B910-C81D-BC40-B7E2-E53CB305231E}">
          <p14:sldIdLst>
            <p14:sldId id="261"/>
            <p14:sldId id="298"/>
          </p14:sldIdLst>
        </p14:section>
        <p14:section name="Survival Curve" id="{5032C9FB-2AF1-C54C-BF09-6E9F48CA8516}">
          <p14:sldIdLst>
            <p14:sldId id="273"/>
            <p14:sldId id="274"/>
            <p14:sldId id="275"/>
            <p14:sldId id="276"/>
          </p14:sldIdLst>
        </p14:section>
        <p14:section name="Measures" id="{9D383699-1EA8-7646-9E2D-A6C5EDC22232}">
          <p14:sldIdLst>
            <p14:sldId id="262"/>
            <p14:sldId id="263"/>
            <p14:sldId id="265"/>
            <p14:sldId id="266"/>
            <p14:sldId id="267"/>
            <p14:sldId id="268"/>
            <p14:sldId id="269"/>
            <p14:sldId id="281"/>
            <p14:sldId id="282"/>
            <p14:sldId id="283"/>
            <p14:sldId id="299"/>
            <p14:sldId id="284"/>
            <p14:sldId id="285"/>
            <p14:sldId id="278"/>
            <p14:sldId id="287"/>
            <p14:sldId id="288"/>
            <p14:sldId id="290"/>
            <p14:sldId id="293"/>
          </p14:sldIdLst>
        </p14:section>
        <p14:section name="GBD Data" id="{7433C8F3-9FD6-9940-8E1B-B721E67CF28A}">
          <p14:sldIdLst>
            <p14:sldId id="300"/>
            <p14:sldId id="292"/>
            <p14:sldId id="294"/>
            <p14:sldId id="295"/>
            <p14:sldId id="296"/>
          </p14:sldIdLst>
        </p14:section>
        <p14:section name="References" id="{ADA16152-4AAA-CD49-BC33-912B0273388D}">
          <p14:sldIdLst>
            <p14:sldId id="277"/>
            <p14:sldId id="29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651" autoAdjust="0"/>
  </p:normalViewPr>
  <p:slideViewPr>
    <p:cSldViewPr snapToGrid="0" snapToObjects="1">
      <p:cViewPr varScale="1">
        <p:scale>
          <a:sx n="74" d="100"/>
          <a:sy n="74" d="100"/>
        </p:scale>
        <p:origin x="-20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printerSettings" Target="printerSettings/printerSettings1.bin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57150" cmpd="sng">
                <a:solidFill>
                  <a:schemeClr val="tx1"/>
                </a:solidFill>
              </a:ln>
            </c:spPr>
            <c:trendlineType val="movingAvg"/>
            <c:period val="4"/>
            <c:dispRSqr val="0"/>
            <c:dispEq val="0"/>
          </c:trendline>
          <c:cat>
            <c:numRef>
              <c:f>Sheet1!$A$2:$A$40</c:f>
              <c:numCache>
                <c:formatCode>General</c:formatCode>
                <c:ptCount val="39"/>
                <c:pt idx="0">
                  <c:v>0.0</c:v>
                </c:pt>
                <c:pt idx="1">
                  <c:v>3.0</c:v>
                </c:pt>
                <c:pt idx="2">
                  <c:v>5.0</c:v>
                </c:pt>
                <c:pt idx="3">
                  <c:v>7.0</c:v>
                </c:pt>
                <c:pt idx="4">
                  <c:v>10.0</c:v>
                </c:pt>
                <c:pt idx="5">
                  <c:v>13.0</c:v>
                </c:pt>
                <c:pt idx="6">
                  <c:v>15.0</c:v>
                </c:pt>
                <c:pt idx="7">
                  <c:v>18.0</c:v>
                </c:pt>
                <c:pt idx="8">
                  <c:v>20.0</c:v>
                </c:pt>
                <c:pt idx="9">
                  <c:v>23.0</c:v>
                </c:pt>
                <c:pt idx="10">
                  <c:v>25.0</c:v>
                </c:pt>
                <c:pt idx="11">
                  <c:v>28.0</c:v>
                </c:pt>
                <c:pt idx="12">
                  <c:v>30.0</c:v>
                </c:pt>
                <c:pt idx="13">
                  <c:v>33.0</c:v>
                </c:pt>
                <c:pt idx="14">
                  <c:v>35.0</c:v>
                </c:pt>
                <c:pt idx="15">
                  <c:v>38.0</c:v>
                </c:pt>
                <c:pt idx="16">
                  <c:v>40.0</c:v>
                </c:pt>
                <c:pt idx="17">
                  <c:v>43.0</c:v>
                </c:pt>
                <c:pt idx="18">
                  <c:v>45.0</c:v>
                </c:pt>
                <c:pt idx="19">
                  <c:v>48.0</c:v>
                </c:pt>
                <c:pt idx="20">
                  <c:v>50.0</c:v>
                </c:pt>
                <c:pt idx="21">
                  <c:v>53.0</c:v>
                </c:pt>
                <c:pt idx="22">
                  <c:v>55.0</c:v>
                </c:pt>
                <c:pt idx="23">
                  <c:v>58.0</c:v>
                </c:pt>
                <c:pt idx="24">
                  <c:v>60.0</c:v>
                </c:pt>
                <c:pt idx="25">
                  <c:v>62.0</c:v>
                </c:pt>
                <c:pt idx="26">
                  <c:v>65.0</c:v>
                </c:pt>
                <c:pt idx="27">
                  <c:v>68.0</c:v>
                </c:pt>
                <c:pt idx="28">
                  <c:v>70.0</c:v>
                </c:pt>
                <c:pt idx="29">
                  <c:v>72.0</c:v>
                </c:pt>
                <c:pt idx="30">
                  <c:v>75.0</c:v>
                </c:pt>
                <c:pt idx="31">
                  <c:v>78.0</c:v>
                </c:pt>
                <c:pt idx="32">
                  <c:v>80.0</c:v>
                </c:pt>
                <c:pt idx="33">
                  <c:v>83.0</c:v>
                </c:pt>
                <c:pt idx="34">
                  <c:v>85.0</c:v>
                </c:pt>
                <c:pt idx="35">
                  <c:v>87.0</c:v>
                </c:pt>
                <c:pt idx="36">
                  <c:v>90.0</c:v>
                </c:pt>
                <c:pt idx="37">
                  <c:v>95.0</c:v>
                </c:pt>
                <c:pt idx="38">
                  <c:v>100.0</c:v>
                </c:pt>
              </c:numCache>
            </c:numRef>
          </c:cat>
          <c:val>
            <c:numRef>
              <c:f>Sheet1!$B$2:$B$40</c:f>
              <c:numCache>
                <c:formatCode>General</c:formatCode>
                <c:ptCount val="39"/>
                <c:pt idx="0">
                  <c:v>99.0</c:v>
                </c:pt>
                <c:pt idx="1">
                  <c:v>98.0</c:v>
                </c:pt>
                <c:pt idx="2">
                  <c:v>96.0</c:v>
                </c:pt>
                <c:pt idx="3">
                  <c:v>95.0</c:v>
                </c:pt>
                <c:pt idx="4">
                  <c:v>93.0</c:v>
                </c:pt>
                <c:pt idx="5">
                  <c:v>92.0</c:v>
                </c:pt>
                <c:pt idx="6">
                  <c:v>91.0</c:v>
                </c:pt>
                <c:pt idx="7">
                  <c:v>90.0</c:v>
                </c:pt>
                <c:pt idx="8">
                  <c:v>90.0</c:v>
                </c:pt>
                <c:pt idx="9">
                  <c:v>89.0</c:v>
                </c:pt>
                <c:pt idx="10">
                  <c:v>88.0</c:v>
                </c:pt>
                <c:pt idx="11">
                  <c:v>87.0</c:v>
                </c:pt>
                <c:pt idx="12">
                  <c:v>86.0</c:v>
                </c:pt>
                <c:pt idx="13">
                  <c:v>85.0</c:v>
                </c:pt>
                <c:pt idx="14">
                  <c:v>84.0</c:v>
                </c:pt>
                <c:pt idx="15">
                  <c:v>83.0</c:v>
                </c:pt>
                <c:pt idx="16">
                  <c:v>82.0</c:v>
                </c:pt>
                <c:pt idx="17">
                  <c:v>81.0</c:v>
                </c:pt>
                <c:pt idx="18">
                  <c:v>80.0</c:v>
                </c:pt>
                <c:pt idx="19">
                  <c:v>78.0</c:v>
                </c:pt>
                <c:pt idx="20">
                  <c:v>74.0</c:v>
                </c:pt>
                <c:pt idx="21">
                  <c:v>69.0</c:v>
                </c:pt>
                <c:pt idx="22">
                  <c:v>64.0</c:v>
                </c:pt>
                <c:pt idx="23">
                  <c:v>56.0</c:v>
                </c:pt>
                <c:pt idx="24">
                  <c:v>50.0</c:v>
                </c:pt>
                <c:pt idx="25">
                  <c:v>44.0</c:v>
                </c:pt>
                <c:pt idx="26">
                  <c:v>36.0</c:v>
                </c:pt>
                <c:pt idx="27">
                  <c:v>28.0</c:v>
                </c:pt>
                <c:pt idx="28">
                  <c:v>20.0</c:v>
                </c:pt>
                <c:pt idx="29">
                  <c:v>16.0</c:v>
                </c:pt>
                <c:pt idx="30">
                  <c:v>12.0</c:v>
                </c:pt>
                <c:pt idx="31">
                  <c:v>8.0</c:v>
                </c:pt>
                <c:pt idx="32">
                  <c:v>6.0</c:v>
                </c:pt>
                <c:pt idx="33">
                  <c:v>4.0</c:v>
                </c:pt>
                <c:pt idx="34">
                  <c:v>2.0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trendlineType val="movingAvg"/>
            <c:period val="4"/>
            <c:dispRSqr val="0"/>
            <c:dispEq val="0"/>
          </c:trendline>
          <c:cat>
            <c:numRef>
              <c:f>Sheet1!$A$2:$A$40</c:f>
              <c:numCache>
                <c:formatCode>General</c:formatCode>
                <c:ptCount val="39"/>
                <c:pt idx="0">
                  <c:v>0.0</c:v>
                </c:pt>
                <c:pt idx="1">
                  <c:v>3.0</c:v>
                </c:pt>
                <c:pt idx="2">
                  <c:v>5.0</c:v>
                </c:pt>
                <c:pt idx="3">
                  <c:v>7.0</c:v>
                </c:pt>
                <c:pt idx="4">
                  <c:v>10.0</c:v>
                </c:pt>
                <c:pt idx="5">
                  <c:v>13.0</c:v>
                </c:pt>
                <c:pt idx="6">
                  <c:v>15.0</c:v>
                </c:pt>
                <c:pt idx="7">
                  <c:v>18.0</c:v>
                </c:pt>
                <c:pt idx="8">
                  <c:v>20.0</c:v>
                </c:pt>
                <c:pt idx="9">
                  <c:v>23.0</c:v>
                </c:pt>
                <c:pt idx="10">
                  <c:v>25.0</c:v>
                </c:pt>
                <c:pt idx="11">
                  <c:v>28.0</c:v>
                </c:pt>
                <c:pt idx="12">
                  <c:v>30.0</c:v>
                </c:pt>
                <c:pt idx="13">
                  <c:v>33.0</c:v>
                </c:pt>
                <c:pt idx="14">
                  <c:v>35.0</c:v>
                </c:pt>
                <c:pt idx="15">
                  <c:v>38.0</c:v>
                </c:pt>
                <c:pt idx="16">
                  <c:v>40.0</c:v>
                </c:pt>
                <c:pt idx="17">
                  <c:v>43.0</c:v>
                </c:pt>
                <c:pt idx="18">
                  <c:v>45.0</c:v>
                </c:pt>
                <c:pt idx="19">
                  <c:v>48.0</c:v>
                </c:pt>
                <c:pt idx="20">
                  <c:v>50.0</c:v>
                </c:pt>
                <c:pt idx="21">
                  <c:v>53.0</c:v>
                </c:pt>
                <c:pt idx="22">
                  <c:v>55.0</c:v>
                </c:pt>
                <c:pt idx="23">
                  <c:v>58.0</c:v>
                </c:pt>
                <c:pt idx="24">
                  <c:v>60.0</c:v>
                </c:pt>
                <c:pt idx="25">
                  <c:v>62.0</c:v>
                </c:pt>
                <c:pt idx="26">
                  <c:v>65.0</c:v>
                </c:pt>
                <c:pt idx="27">
                  <c:v>68.0</c:v>
                </c:pt>
                <c:pt idx="28">
                  <c:v>70.0</c:v>
                </c:pt>
                <c:pt idx="29">
                  <c:v>72.0</c:v>
                </c:pt>
                <c:pt idx="30">
                  <c:v>75.0</c:v>
                </c:pt>
                <c:pt idx="31">
                  <c:v>78.0</c:v>
                </c:pt>
                <c:pt idx="32">
                  <c:v>80.0</c:v>
                </c:pt>
                <c:pt idx="33">
                  <c:v>83.0</c:v>
                </c:pt>
                <c:pt idx="34">
                  <c:v>85.0</c:v>
                </c:pt>
                <c:pt idx="35">
                  <c:v>87.0</c:v>
                </c:pt>
                <c:pt idx="36">
                  <c:v>90.0</c:v>
                </c:pt>
                <c:pt idx="37">
                  <c:v>95.0</c:v>
                </c:pt>
                <c:pt idx="38">
                  <c:v>100.0</c:v>
                </c:pt>
              </c:numCache>
            </c:numRef>
          </c:cat>
          <c:val>
            <c:numRef>
              <c:f>Sheet1!$C$2:$C$40</c:f>
              <c:numCache>
                <c:formatCode>General</c:formatCode>
                <c:ptCount val="39"/>
                <c:pt idx="0">
                  <c:v>90.0</c:v>
                </c:pt>
                <c:pt idx="1">
                  <c:v>86.0</c:v>
                </c:pt>
                <c:pt idx="2">
                  <c:v>85.0</c:v>
                </c:pt>
                <c:pt idx="3">
                  <c:v>84.0</c:v>
                </c:pt>
                <c:pt idx="4">
                  <c:v>83.0</c:v>
                </c:pt>
                <c:pt idx="5">
                  <c:v>82.0</c:v>
                </c:pt>
                <c:pt idx="6">
                  <c:v>81.0</c:v>
                </c:pt>
                <c:pt idx="7">
                  <c:v>80.0</c:v>
                </c:pt>
                <c:pt idx="8">
                  <c:v>80.0</c:v>
                </c:pt>
                <c:pt idx="9">
                  <c:v>79.0</c:v>
                </c:pt>
                <c:pt idx="10">
                  <c:v>78.0</c:v>
                </c:pt>
                <c:pt idx="11">
                  <c:v>77.0</c:v>
                </c:pt>
                <c:pt idx="12">
                  <c:v>76.0</c:v>
                </c:pt>
                <c:pt idx="13">
                  <c:v>75.0</c:v>
                </c:pt>
                <c:pt idx="14">
                  <c:v>74.0</c:v>
                </c:pt>
                <c:pt idx="15">
                  <c:v>73.0</c:v>
                </c:pt>
                <c:pt idx="16">
                  <c:v>72.0</c:v>
                </c:pt>
                <c:pt idx="17">
                  <c:v>71.0</c:v>
                </c:pt>
                <c:pt idx="18">
                  <c:v>70.0</c:v>
                </c:pt>
                <c:pt idx="19">
                  <c:v>68.0</c:v>
                </c:pt>
                <c:pt idx="20">
                  <c:v>65.0</c:v>
                </c:pt>
                <c:pt idx="21">
                  <c:v>60.0</c:v>
                </c:pt>
                <c:pt idx="22">
                  <c:v>55.0</c:v>
                </c:pt>
                <c:pt idx="23">
                  <c:v>47.0</c:v>
                </c:pt>
                <c:pt idx="24">
                  <c:v>42.0</c:v>
                </c:pt>
                <c:pt idx="25">
                  <c:v>36.0</c:v>
                </c:pt>
                <c:pt idx="26">
                  <c:v>28.0</c:v>
                </c:pt>
                <c:pt idx="27">
                  <c:v>20.0</c:v>
                </c:pt>
                <c:pt idx="28">
                  <c:v>15.0</c:v>
                </c:pt>
                <c:pt idx="29">
                  <c:v>12.0</c:v>
                </c:pt>
                <c:pt idx="30">
                  <c:v>8.0</c:v>
                </c:pt>
                <c:pt idx="31">
                  <c:v>6.0</c:v>
                </c:pt>
                <c:pt idx="32">
                  <c:v>4.0</c:v>
                </c:pt>
                <c:pt idx="33">
                  <c:v>2.0</c:v>
                </c:pt>
                <c:pt idx="34">
                  <c:v>2.0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4060856"/>
        <c:axId val="2118815032"/>
      </c:lineChart>
      <c:catAx>
        <c:axId val="213406085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>
                    <a:latin typeface="Avenir Black"/>
                    <a:cs typeface="Avenir Black"/>
                  </a:defRPr>
                </a:pPr>
                <a:r>
                  <a:rPr lang="en-US" dirty="0" smtClean="0">
                    <a:latin typeface="Avenir Black"/>
                    <a:cs typeface="Avenir Black"/>
                  </a:rPr>
                  <a:t>Age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118815032"/>
        <c:crosses val="autoZero"/>
        <c:auto val="1"/>
        <c:lblAlgn val="ctr"/>
        <c:lblOffset val="100"/>
        <c:noMultiLvlLbl val="0"/>
      </c:catAx>
      <c:valAx>
        <c:axId val="2118815032"/>
        <c:scaling>
          <c:orientation val="minMax"/>
          <c:max val="100.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>
                    <a:latin typeface="Avenir Black"/>
                    <a:cs typeface="Avenir Black"/>
                  </a:defRPr>
                </a:pPr>
                <a:r>
                  <a:rPr lang="en-US" dirty="0" smtClean="0">
                    <a:latin typeface="Avenir Black"/>
                    <a:cs typeface="Avenir Black"/>
                  </a:rPr>
                  <a:t>% Surviving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venir Book"/>
                <a:cs typeface="Avenir Book"/>
              </a:defRPr>
            </a:pPr>
            <a:endParaRPr lang="en-US"/>
          </a:p>
        </c:txPr>
        <c:crossAx val="21340608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57150" cmpd="sng"/>
            </c:spPr>
            <c:trendlineType val="movingAvg"/>
            <c:period val="4"/>
            <c:dispRSqr val="0"/>
            <c:dispEq val="0"/>
          </c:trendline>
          <c:cat>
            <c:strRef>
              <c:f>Sheet1!$A$2:$A$40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Sheet1!$B$2:$B$40</c:f>
              <c:numCache>
                <c:formatCode>General</c:formatCode>
                <c:ptCount val="39"/>
                <c:pt idx="0">
                  <c:v>99.0</c:v>
                </c:pt>
                <c:pt idx="1">
                  <c:v>98.0</c:v>
                </c:pt>
                <c:pt idx="2">
                  <c:v>96.0</c:v>
                </c:pt>
                <c:pt idx="3">
                  <c:v>95.0</c:v>
                </c:pt>
                <c:pt idx="4">
                  <c:v>93.0</c:v>
                </c:pt>
                <c:pt idx="5">
                  <c:v>92.0</c:v>
                </c:pt>
                <c:pt idx="6">
                  <c:v>91.0</c:v>
                </c:pt>
                <c:pt idx="7">
                  <c:v>90.0</c:v>
                </c:pt>
                <c:pt idx="8">
                  <c:v>90.0</c:v>
                </c:pt>
                <c:pt idx="9">
                  <c:v>89.0</c:v>
                </c:pt>
                <c:pt idx="10">
                  <c:v>88.0</c:v>
                </c:pt>
                <c:pt idx="11">
                  <c:v>87.0</c:v>
                </c:pt>
                <c:pt idx="12">
                  <c:v>86.0</c:v>
                </c:pt>
                <c:pt idx="13">
                  <c:v>85.0</c:v>
                </c:pt>
                <c:pt idx="14">
                  <c:v>84.0</c:v>
                </c:pt>
                <c:pt idx="15">
                  <c:v>83.0</c:v>
                </c:pt>
                <c:pt idx="16">
                  <c:v>82.0</c:v>
                </c:pt>
                <c:pt idx="17">
                  <c:v>81.0</c:v>
                </c:pt>
                <c:pt idx="18">
                  <c:v>80.0</c:v>
                </c:pt>
                <c:pt idx="19">
                  <c:v>78.0</c:v>
                </c:pt>
                <c:pt idx="20">
                  <c:v>74.0</c:v>
                </c:pt>
                <c:pt idx="21">
                  <c:v>69.0</c:v>
                </c:pt>
                <c:pt idx="22">
                  <c:v>64.0</c:v>
                </c:pt>
                <c:pt idx="23">
                  <c:v>56.0</c:v>
                </c:pt>
                <c:pt idx="24">
                  <c:v>50.0</c:v>
                </c:pt>
                <c:pt idx="25">
                  <c:v>44.0</c:v>
                </c:pt>
                <c:pt idx="26">
                  <c:v>36.0</c:v>
                </c:pt>
                <c:pt idx="27">
                  <c:v>28.0</c:v>
                </c:pt>
                <c:pt idx="28">
                  <c:v>20.0</c:v>
                </c:pt>
                <c:pt idx="29">
                  <c:v>16.0</c:v>
                </c:pt>
                <c:pt idx="30">
                  <c:v>12.0</c:v>
                </c:pt>
                <c:pt idx="31">
                  <c:v>8.0</c:v>
                </c:pt>
                <c:pt idx="32">
                  <c:v>6.0</c:v>
                </c:pt>
                <c:pt idx="33">
                  <c:v>4.0</c:v>
                </c:pt>
                <c:pt idx="34">
                  <c:v>2.0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trendlineType val="movingAvg"/>
            <c:period val="4"/>
            <c:dispRSqr val="0"/>
            <c:dispEq val="0"/>
          </c:trendline>
          <c:cat>
            <c:strRef>
              <c:f>Sheet1!$A$2:$A$40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Sheet1!$C$2:$C$40</c:f>
              <c:numCache>
                <c:formatCode>General</c:formatCode>
                <c:ptCount val="39"/>
                <c:pt idx="0">
                  <c:v>90.0</c:v>
                </c:pt>
                <c:pt idx="1">
                  <c:v>86.0</c:v>
                </c:pt>
                <c:pt idx="2">
                  <c:v>85.0</c:v>
                </c:pt>
                <c:pt idx="3">
                  <c:v>84.0</c:v>
                </c:pt>
                <c:pt idx="4">
                  <c:v>83.0</c:v>
                </c:pt>
                <c:pt idx="5">
                  <c:v>82.0</c:v>
                </c:pt>
                <c:pt idx="6">
                  <c:v>81.0</c:v>
                </c:pt>
                <c:pt idx="7">
                  <c:v>80.0</c:v>
                </c:pt>
                <c:pt idx="8">
                  <c:v>80.0</c:v>
                </c:pt>
                <c:pt idx="9">
                  <c:v>79.0</c:v>
                </c:pt>
                <c:pt idx="10">
                  <c:v>78.0</c:v>
                </c:pt>
                <c:pt idx="11">
                  <c:v>77.0</c:v>
                </c:pt>
                <c:pt idx="12">
                  <c:v>76.0</c:v>
                </c:pt>
                <c:pt idx="13">
                  <c:v>75.0</c:v>
                </c:pt>
                <c:pt idx="14">
                  <c:v>74.0</c:v>
                </c:pt>
                <c:pt idx="15">
                  <c:v>73.0</c:v>
                </c:pt>
                <c:pt idx="16">
                  <c:v>72.0</c:v>
                </c:pt>
                <c:pt idx="17">
                  <c:v>71.0</c:v>
                </c:pt>
                <c:pt idx="18">
                  <c:v>70.0</c:v>
                </c:pt>
                <c:pt idx="19">
                  <c:v>68.0</c:v>
                </c:pt>
                <c:pt idx="20">
                  <c:v>65.0</c:v>
                </c:pt>
                <c:pt idx="21">
                  <c:v>60.0</c:v>
                </c:pt>
                <c:pt idx="22">
                  <c:v>55.0</c:v>
                </c:pt>
                <c:pt idx="23">
                  <c:v>47.0</c:v>
                </c:pt>
                <c:pt idx="24">
                  <c:v>42.0</c:v>
                </c:pt>
                <c:pt idx="25">
                  <c:v>36.0</c:v>
                </c:pt>
                <c:pt idx="26">
                  <c:v>28.0</c:v>
                </c:pt>
                <c:pt idx="27">
                  <c:v>20.0</c:v>
                </c:pt>
                <c:pt idx="28">
                  <c:v>15.0</c:v>
                </c:pt>
                <c:pt idx="29">
                  <c:v>12.0</c:v>
                </c:pt>
                <c:pt idx="30">
                  <c:v>8.0</c:v>
                </c:pt>
                <c:pt idx="31">
                  <c:v>6.0</c:v>
                </c:pt>
                <c:pt idx="32">
                  <c:v>4.0</c:v>
                </c:pt>
                <c:pt idx="33">
                  <c:v>2.0</c:v>
                </c:pt>
                <c:pt idx="34">
                  <c:v>2.0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5176456"/>
        <c:axId val="2135173672"/>
      </c:lineChart>
      <c:catAx>
        <c:axId val="2135176456"/>
        <c:scaling>
          <c:orientation val="minMax"/>
        </c:scaling>
        <c:delete val="1"/>
        <c:axPos val="b"/>
        <c:majorTickMark val="out"/>
        <c:minorTickMark val="none"/>
        <c:tickLblPos val="nextTo"/>
        <c:crossAx val="2135173672"/>
        <c:crosses val="autoZero"/>
        <c:auto val="1"/>
        <c:lblAlgn val="ctr"/>
        <c:lblOffset val="100"/>
        <c:noMultiLvlLbl val="0"/>
      </c:catAx>
      <c:valAx>
        <c:axId val="2135173672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venir Book"/>
                <a:cs typeface="Avenir Book"/>
              </a:defRPr>
            </a:pPr>
            <a:endParaRPr lang="en-US"/>
          </a:p>
        </c:txPr>
        <c:crossAx val="2135176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57150" cmpd="sng"/>
            </c:spPr>
            <c:trendlineType val="movingAvg"/>
            <c:period val="4"/>
            <c:dispRSqr val="0"/>
            <c:dispEq val="0"/>
          </c:trendline>
          <c:cat>
            <c:strRef>
              <c:f>Sheet1!$A$2:$A$40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Sheet1!$B$2:$B$40</c:f>
              <c:numCache>
                <c:formatCode>General</c:formatCode>
                <c:ptCount val="39"/>
                <c:pt idx="0">
                  <c:v>99.0</c:v>
                </c:pt>
                <c:pt idx="1">
                  <c:v>98.0</c:v>
                </c:pt>
                <c:pt idx="2">
                  <c:v>96.0</c:v>
                </c:pt>
                <c:pt idx="3">
                  <c:v>95.0</c:v>
                </c:pt>
                <c:pt idx="4">
                  <c:v>93.0</c:v>
                </c:pt>
                <c:pt idx="5">
                  <c:v>92.0</c:v>
                </c:pt>
                <c:pt idx="6">
                  <c:v>91.0</c:v>
                </c:pt>
                <c:pt idx="7">
                  <c:v>90.0</c:v>
                </c:pt>
                <c:pt idx="8">
                  <c:v>90.0</c:v>
                </c:pt>
                <c:pt idx="9">
                  <c:v>89.0</c:v>
                </c:pt>
                <c:pt idx="10">
                  <c:v>88.0</c:v>
                </c:pt>
                <c:pt idx="11">
                  <c:v>87.0</c:v>
                </c:pt>
                <c:pt idx="12">
                  <c:v>86.0</c:v>
                </c:pt>
                <c:pt idx="13">
                  <c:v>85.0</c:v>
                </c:pt>
                <c:pt idx="14">
                  <c:v>84.0</c:v>
                </c:pt>
                <c:pt idx="15">
                  <c:v>83.0</c:v>
                </c:pt>
                <c:pt idx="16">
                  <c:v>82.0</c:v>
                </c:pt>
                <c:pt idx="17">
                  <c:v>81.0</c:v>
                </c:pt>
                <c:pt idx="18">
                  <c:v>80.0</c:v>
                </c:pt>
                <c:pt idx="19">
                  <c:v>78.0</c:v>
                </c:pt>
                <c:pt idx="20">
                  <c:v>74.0</c:v>
                </c:pt>
                <c:pt idx="21">
                  <c:v>69.0</c:v>
                </c:pt>
                <c:pt idx="22">
                  <c:v>64.0</c:v>
                </c:pt>
                <c:pt idx="23">
                  <c:v>56.0</c:v>
                </c:pt>
                <c:pt idx="24">
                  <c:v>50.0</c:v>
                </c:pt>
                <c:pt idx="25">
                  <c:v>44.0</c:v>
                </c:pt>
                <c:pt idx="26">
                  <c:v>36.0</c:v>
                </c:pt>
                <c:pt idx="27">
                  <c:v>28.0</c:v>
                </c:pt>
                <c:pt idx="28">
                  <c:v>20.0</c:v>
                </c:pt>
                <c:pt idx="29">
                  <c:v>16.0</c:v>
                </c:pt>
                <c:pt idx="30">
                  <c:v>12.0</c:v>
                </c:pt>
                <c:pt idx="31">
                  <c:v>8.0</c:v>
                </c:pt>
                <c:pt idx="32">
                  <c:v>6.0</c:v>
                </c:pt>
                <c:pt idx="33">
                  <c:v>4.0</c:v>
                </c:pt>
                <c:pt idx="34">
                  <c:v>2.0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trendlineType val="movingAvg"/>
            <c:period val="4"/>
            <c:dispRSqr val="0"/>
            <c:dispEq val="0"/>
          </c:trendline>
          <c:cat>
            <c:strRef>
              <c:f>Sheet1!$A$2:$A$40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Sheet1!$C$2:$C$40</c:f>
              <c:numCache>
                <c:formatCode>General</c:formatCode>
                <c:ptCount val="39"/>
                <c:pt idx="0">
                  <c:v>90.0</c:v>
                </c:pt>
                <c:pt idx="1">
                  <c:v>86.0</c:v>
                </c:pt>
                <c:pt idx="2">
                  <c:v>85.0</c:v>
                </c:pt>
                <c:pt idx="3">
                  <c:v>84.0</c:v>
                </c:pt>
                <c:pt idx="4">
                  <c:v>83.0</c:v>
                </c:pt>
                <c:pt idx="5">
                  <c:v>82.0</c:v>
                </c:pt>
                <c:pt idx="6">
                  <c:v>81.0</c:v>
                </c:pt>
                <c:pt idx="7">
                  <c:v>80.0</c:v>
                </c:pt>
                <c:pt idx="8">
                  <c:v>80.0</c:v>
                </c:pt>
                <c:pt idx="9">
                  <c:v>79.0</c:v>
                </c:pt>
                <c:pt idx="10">
                  <c:v>78.0</c:v>
                </c:pt>
                <c:pt idx="11">
                  <c:v>77.0</c:v>
                </c:pt>
                <c:pt idx="12">
                  <c:v>76.0</c:v>
                </c:pt>
                <c:pt idx="13">
                  <c:v>75.0</c:v>
                </c:pt>
                <c:pt idx="14">
                  <c:v>74.0</c:v>
                </c:pt>
                <c:pt idx="15">
                  <c:v>73.0</c:v>
                </c:pt>
                <c:pt idx="16">
                  <c:v>72.0</c:v>
                </c:pt>
                <c:pt idx="17">
                  <c:v>71.0</c:v>
                </c:pt>
                <c:pt idx="18">
                  <c:v>70.0</c:v>
                </c:pt>
                <c:pt idx="19">
                  <c:v>68.0</c:v>
                </c:pt>
                <c:pt idx="20">
                  <c:v>65.0</c:v>
                </c:pt>
                <c:pt idx="21">
                  <c:v>60.0</c:v>
                </c:pt>
                <c:pt idx="22">
                  <c:v>55.0</c:v>
                </c:pt>
                <c:pt idx="23">
                  <c:v>47.0</c:v>
                </c:pt>
                <c:pt idx="24">
                  <c:v>42.0</c:v>
                </c:pt>
                <c:pt idx="25">
                  <c:v>36.0</c:v>
                </c:pt>
                <c:pt idx="26">
                  <c:v>28.0</c:v>
                </c:pt>
                <c:pt idx="27">
                  <c:v>20.0</c:v>
                </c:pt>
                <c:pt idx="28">
                  <c:v>15.0</c:v>
                </c:pt>
                <c:pt idx="29">
                  <c:v>12.0</c:v>
                </c:pt>
                <c:pt idx="30">
                  <c:v>8.0</c:v>
                </c:pt>
                <c:pt idx="31">
                  <c:v>6.0</c:v>
                </c:pt>
                <c:pt idx="32">
                  <c:v>4.0</c:v>
                </c:pt>
                <c:pt idx="33">
                  <c:v>2.0</c:v>
                </c:pt>
                <c:pt idx="34">
                  <c:v>2.0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5108680"/>
        <c:axId val="2135105896"/>
      </c:lineChart>
      <c:catAx>
        <c:axId val="2135108680"/>
        <c:scaling>
          <c:orientation val="minMax"/>
        </c:scaling>
        <c:delete val="1"/>
        <c:axPos val="b"/>
        <c:majorTickMark val="out"/>
        <c:minorTickMark val="none"/>
        <c:tickLblPos val="nextTo"/>
        <c:crossAx val="2135105896"/>
        <c:crosses val="autoZero"/>
        <c:auto val="1"/>
        <c:lblAlgn val="ctr"/>
        <c:lblOffset val="100"/>
        <c:noMultiLvlLbl val="0"/>
      </c:catAx>
      <c:valAx>
        <c:axId val="2135105896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venir Book"/>
                <a:cs typeface="Avenir Book"/>
              </a:defRPr>
            </a:pPr>
            <a:endParaRPr lang="en-US"/>
          </a:p>
        </c:txPr>
        <c:crossAx val="213510868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spPr>
              <a:ln w="57150" cmpd="sng"/>
            </c:spPr>
            <c:trendlineType val="movingAvg"/>
            <c:period val="4"/>
            <c:dispRSqr val="0"/>
            <c:dispEq val="0"/>
          </c:trendline>
          <c:cat>
            <c:strRef>
              <c:f>Sheet1!$A$2:$A$40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Sheet1!$B$2:$B$40</c:f>
              <c:numCache>
                <c:formatCode>General</c:formatCode>
                <c:ptCount val="39"/>
                <c:pt idx="0">
                  <c:v>99.0</c:v>
                </c:pt>
                <c:pt idx="1">
                  <c:v>98.0</c:v>
                </c:pt>
                <c:pt idx="2">
                  <c:v>96.0</c:v>
                </c:pt>
                <c:pt idx="3">
                  <c:v>95.0</c:v>
                </c:pt>
                <c:pt idx="4">
                  <c:v>93.0</c:v>
                </c:pt>
                <c:pt idx="5">
                  <c:v>92.0</c:v>
                </c:pt>
                <c:pt idx="6">
                  <c:v>91.0</c:v>
                </c:pt>
                <c:pt idx="7">
                  <c:v>90.0</c:v>
                </c:pt>
                <c:pt idx="8">
                  <c:v>90.0</c:v>
                </c:pt>
                <c:pt idx="9">
                  <c:v>89.0</c:v>
                </c:pt>
                <c:pt idx="10">
                  <c:v>88.0</c:v>
                </c:pt>
                <c:pt idx="11">
                  <c:v>87.0</c:v>
                </c:pt>
                <c:pt idx="12">
                  <c:v>86.0</c:v>
                </c:pt>
                <c:pt idx="13">
                  <c:v>85.0</c:v>
                </c:pt>
                <c:pt idx="14">
                  <c:v>84.0</c:v>
                </c:pt>
                <c:pt idx="15">
                  <c:v>83.0</c:v>
                </c:pt>
                <c:pt idx="16">
                  <c:v>82.0</c:v>
                </c:pt>
                <c:pt idx="17">
                  <c:v>81.0</c:v>
                </c:pt>
                <c:pt idx="18">
                  <c:v>80.0</c:v>
                </c:pt>
                <c:pt idx="19">
                  <c:v>78.0</c:v>
                </c:pt>
                <c:pt idx="20">
                  <c:v>74.0</c:v>
                </c:pt>
                <c:pt idx="21">
                  <c:v>69.0</c:v>
                </c:pt>
                <c:pt idx="22">
                  <c:v>64.0</c:v>
                </c:pt>
                <c:pt idx="23">
                  <c:v>56.0</c:v>
                </c:pt>
                <c:pt idx="24">
                  <c:v>50.0</c:v>
                </c:pt>
                <c:pt idx="25">
                  <c:v>44.0</c:v>
                </c:pt>
                <c:pt idx="26">
                  <c:v>36.0</c:v>
                </c:pt>
                <c:pt idx="27">
                  <c:v>28.0</c:v>
                </c:pt>
                <c:pt idx="28">
                  <c:v>20.0</c:v>
                </c:pt>
                <c:pt idx="29">
                  <c:v>16.0</c:v>
                </c:pt>
                <c:pt idx="30">
                  <c:v>12.0</c:v>
                </c:pt>
                <c:pt idx="31">
                  <c:v>8.0</c:v>
                </c:pt>
                <c:pt idx="32">
                  <c:v>6.0</c:v>
                </c:pt>
                <c:pt idx="33">
                  <c:v>4.0</c:v>
                </c:pt>
                <c:pt idx="34">
                  <c:v>2.0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ln>
              <a:noFill/>
            </a:ln>
          </c:spPr>
          <c:marker>
            <c:symbol val="none"/>
          </c:marker>
          <c:trendline>
            <c:trendlineType val="movingAvg"/>
            <c:period val="4"/>
            <c:dispRSqr val="0"/>
            <c:dispEq val="0"/>
          </c:trendline>
          <c:cat>
            <c:strRef>
              <c:f>Sheet1!$A$2:$A$40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Sheet1!$C$2:$C$40</c:f>
              <c:numCache>
                <c:formatCode>General</c:formatCode>
                <c:ptCount val="39"/>
                <c:pt idx="0">
                  <c:v>90.0</c:v>
                </c:pt>
                <c:pt idx="1">
                  <c:v>86.0</c:v>
                </c:pt>
                <c:pt idx="2">
                  <c:v>85.0</c:v>
                </c:pt>
                <c:pt idx="3">
                  <c:v>84.0</c:v>
                </c:pt>
                <c:pt idx="4">
                  <c:v>83.0</c:v>
                </c:pt>
                <c:pt idx="5">
                  <c:v>82.0</c:v>
                </c:pt>
                <c:pt idx="6">
                  <c:v>81.0</c:v>
                </c:pt>
                <c:pt idx="7">
                  <c:v>80.0</c:v>
                </c:pt>
                <c:pt idx="8">
                  <c:v>80.0</c:v>
                </c:pt>
                <c:pt idx="9">
                  <c:v>79.0</c:v>
                </c:pt>
                <c:pt idx="10">
                  <c:v>78.0</c:v>
                </c:pt>
                <c:pt idx="11">
                  <c:v>77.0</c:v>
                </c:pt>
                <c:pt idx="12">
                  <c:v>76.0</c:v>
                </c:pt>
                <c:pt idx="13">
                  <c:v>75.0</c:v>
                </c:pt>
                <c:pt idx="14">
                  <c:v>74.0</c:v>
                </c:pt>
                <c:pt idx="15">
                  <c:v>73.0</c:v>
                </c:pt>
                <c:pt idx="16">
                  <c:v>72.0</c:v>
                </c:pt>
                <c:pt idx="17">
                  <c:v>71.0</c:v>
                </c:pt>
                <c:pt idx="18">
                  <c:v>70.0</c:v>
                </c:pt>
                <c:pt idx="19">
                  <c:v>68.0</c:v>
                </c:pt>
                <c:pt idx="20">
                  <c:v>65.0</c:v>
                </c:pt>
                <c:pt idx="21">
                  <c:v>60.0</c:v>
                </c:pt>
                <c:pt idx="22">
                  <c:v>55.0</c:v>
                </c:pt>
                <c:pt idx="23">
                  <c:v>47.0</c:v>
                </c:pt>
                <c:pt idx="24">
                  <c:v>42.0</c:v>
                </c:pt>
                <c:pt idx="25">
                  <c:v>36.0</c:v>
                </c:pt>
                <c:pt idx="26">
                  <c:v>28.0</c:v>
                </c:pt>
                <c:pt idx="27">
                  <c:v>20.0</c:v>
                </c:pt>
                <c:pt idx="28">
                  <c:v>15.0</c:v>
                </c:pt>
                <c:pt idx="29">
                  <c:v>12.0</c:v>
                </c:pt>
                <c:pt idx="30">
                  <c:v>8.0</c:v>
                </c:pt>
                <c:pt idx="31">
                  <c:v>6.0</c:v>
                </c:pt>
                <c:pt idx="32">
                  <c:v>4.0</c:v>
                </c:pt>
                <c:pt idx="33">
                  <c:v>2.0</c:v>
                </c:pt>
                <c:pt idx="34">
                  <c:v>2.0</c:v>
                </c:pt>
                <c:pt idx="35">
                  <c:v>1.0</c:v>
                </c:pt>
                <c:pt idx="36">
                  <c:v>1.0</c:v>
                </c:pt>
                <c:pt idx="37">
                  <c:v>1.0</c:v>
                </c:pt>
                <c:pt idx="38">
                  <c:v>0.0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2135043192"/>
        <c:axId val="2135040408"/>
      </c:lineChart>
      <c:catAx>
        <c:axId val="2135043192"/>
        <c:scaling>
          <c:orientation val="minMax"/>
        </c:scaling>
        <c:delete val="1"/>
        <c:axPos val="b"/>
        <c:majorTickMark val="out"/>
        <c:minorTickMark val="none"/>
        <c:tickLblPos val="nextTo"/>
        <c:crossAx val="2135040408"/>
        <c:crosses val="autoZero"/>
        <c:auto val="1"/>
        <c:lblAlgn val="ctr"/>
        <c:lblOffset val="100"/>
        <c:noMultiLvlLbl val="0"/>
      </c:catAx>
      <c:valAx>
        <c:axId val="2135040408"/>
        <c:scaling>
          <c:orientation val="minMax"/>
          <c:max val="100.0"/>
        </c:scaling>
        <c:delete val="0"/>
        <c:axPos val="l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>
                <a:latin typeface="Avenir Book"/>
                <a:cs typeface="Avenir Book"/>
              </a:defRPr>
            </a:pPr>
            <a:endParaRPr lang="en-US"/>
          </a:p>
        </c:txPr>
        <c:crossAx val="213504319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163BF2-A7BB-764D-A057-CC9E466EE450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6DB497-E4DB-2240-A565-3C688E9D170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6881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WHY?</a:t>
            </a:r>
          </a:p>
          <a:p>
            <a:r>
              <a:rPr lang="en-US" dirty="0" smtClean="0"/>
              <a:t>How healthy we are as a population</a:t>
            </a:r>
          </a:p>
          <a:p>
            <a:r>
              <a:rPr lang="en-US" dirty="0" smtClean="0"/>
              <a:t>What interventions to use</a:t>
            </a:r>
          </a:p>
          <a:p>
            <a:r>
              <a:rPr lang="en-US" dirty="0" smtClean="0"/>
              <a:t>Where to Investment</a:t>
            </a:r>
          </a:p>
          <a:p>
            <a:r>
              <a:rPr lang="en-US" dirty="0" smtClean="0"/>
              <a:t>Health Priorities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4954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1200" dirty="0" smtClean="0">
                <a:cs typeface="+mn-cs"/>
              </a:rPr>
              <a:t>Differential age-weighting, which seems to be an especially large penalty on the elderly, whose valuation of disability seems to be lessoned.  A similar argument has been made against children that their diseases have been age-weighted against their diseases being deemed a priority.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2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200" dirty="0" smtClean="0">
                <a:cs typeface="+mn-cs"/>
              </a:rPr>
              <a:t>Disabilities are additive in nature. Therefore, if someone has 2 diseases, the interactions are not calculated, but the disabilities are just added to each other.  For example, if being blind has a DALY of 0.5, and being deaf has a DALY of 0.3, the DALY burden would be 0.8.  In theory, the DALY weight </a:t>
            </a:r>
            <a:r>
              <a:rPr lang="en-US" sz="1200" b="1" dirty="0" smtClean="0">
                <a:cs typeface="+mn-cs"/>
              </a:rPr>
              <a:t>could</a:t>
            </a:r>
            <a:r>
              <a:rPr lang="en-US" sz="1200" dirty="0" smtClean="0">
                <a:cs typeface="+mn-cs"/>
              </a:rPr>
              <a:t> be more than 1.0 (which is the value of death).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2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200" dirty="0" smtClean="0">
                <a:cs typeface="+mn-cs"/>
              </a:rPr>
              <a:t>No equity value placed in the DALY. In general, health tends to prioritize those that are </a:t>
            </a:r>
            <a:r>
              <a:rPr lang="ja-JP" altLang="en-US" sz="1200" dirty="0" smtClean="0">
                <a:latin typeface="Arial"/>
                <a:cs typeface="+mn-cs"/>
              </a:rPr>
              <a:t>“</a:t>
            </a:r>
            <a:r>
              <a:rPr lang="en-US" sz="1200" dirty="0" smtClean="0">
                <a:cs typeface="+mn-cs"/>
              </a:rPr>
              <a:t>worse off</a:t>
            </a:r>
            <a:r>
              <a:rPr lang="ja-JP" altLang="en-US" sz="1200" dirty="0" smtClean="0">
                <a:latin typeface="Arial"/>
                <a:cs typeface="+mn-cs"/>
              </a:rPr>
              <a:t>”</a:t>
            </a:r>
            <a:r>
              <a:rPr lang="en-US" sz="1200" dirty="0" smtClean="0">
                <a:cs typeface="+mn-cs"/>
              </a:rPr>
              <a:t>. The DALY attempts to make no consideration for the </a:t>
            </a:r>
            <a:r>
              <a:rPr lang="ja-JP" altLang="en-US" sz="1200" dirty="0" smtClean="0">
                <a:latin typeface="Arial"/>
                <a:cs typeface="+mn-cs"/>
              </a:rPr>
              <a:t>“</a:t>
            </a:r>
            <a:r>
              <a:rPr lang="en-US" sz="1200" dirty="0" smtClean="0">
                <a:cs typeface="+mn-cs"/>
              </a:rPr>
              <a:t>worse off</a:t>
            </a:r>
            <a:r>
              <a:rPr lang="ja-JP" altLang="en-US" sz="1200" dirty="0" smtClean="0">
                <a:latin typeface="Arial"/>
                <a:cs typeface="+mn-cs"/>
              </a:rPr>
              <a:t>”</a:t>
            </a:r>
            <a:r>
              <a:rPr lang="en-US" sz="1200" dirty="0" smtClean="0">
                <a:cs typeface="+mn-cs"/>
              </a:rPr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2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200" dirty="0" smtClean="0">
                <a:cs typeface="+mn-cs"/>
              </a:rPr>
              <a:t>The fifth concern is there is that those with limited treatment potentials (e.g. cancer patients), have no prioritization under this scheme.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2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200" dirty="0" smtClean="0">
                <a:cs typeface="+mn-cs"/>
              </a:rPr>
              <a:t>The sixth criticism is that the quality differences in outcomes </a:t>
            </a:r>
            <a:r>
              <a:rPr lang="en-US" sz="1200" dirty="0" err="1" smtClean="0">
                <a:cs typeface="+mn-cs"/>
              </a:rPr>
              <a:t>aren</a:t>
            </a:r>
            <a:r>
              <a:rPr lang="ja-JP" altLang="en-US" sz="1200" dirty="0" smtClean="0">
                <a:latin typeface="Arial"/>
                <a:cs typeface="+mn-cs"/>
              </a:rPr>
              <a:t>’</a:t>
            </a:r>
            <a:r>
              <a:rPr lang="en-US" sz="1200" dirty="0" smtClean="0">
                <a:cs typeface="+mn-cs"/>
              </a:rPr>
              <a:t>t taken into account.  For example, treatment of life-saving decisions which benefit a few versus health-improving interventions across a lot of people is distinctly different. TB </a:t>
            </a:r>
            <a:r>
              <a:rPr lang="en-US" sz="1200" dirty="0" err="1" smtClean="0">
                <a:cs typeface="+mn-cs"/>
              </a:rPr>
              <a:t>vs</a:t>
            </a:r>
            <a:r>
              <a:rPr lang="en-US" sz="1200" dirty="0" smtClean="0">
                <a:cs typeface="+mn-cs"/>
              </a:rPr>
              <a:t> MDR TB </a:t>
            </a:r>
            <a:r>
              <a:rPr lang="en-US" sz="1200" dirty="0" err="1" smtClean="0">
                <a:cs typeface="+mn-cs"/>
              </a:rPr>
              <a:t>vs</a:t>
            </a:r>
            <a:r>
              <a:rPr lang="en-US" sz="1200" dirty="0" smtClean="0">
                <a:cs typeface="+mn-cs"/>
              </a:rPr>
              <a:t> XDR TB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2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200" dirty="0" smtClean="0">
                <a:cs typeface="+mn-cs"/>
              </a:rPr>
              <a:t>The seventh criticism is there is a difference between the maximum life expectancy between males and females.   In general, the observed sex difference between males and females is 7 years in wealthy nations.  Some of these differences were due to lifestyle differences in tobacco and alcohol, and a 2.5 year arbitrary difference was decided.</a:t>
            </a:r>
          </a:p>
          <a:p>
            <a:pPr eaLnBrk="1" hangingPunct="1">
              <a:lnSpc>
                <a:spcPct val="90000"/>
              </a:lnSpc>
              <a:defRPr/>
            </a:pPr>
            <a:endParaRPr lang="en-US" sz="12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US" sz="1200" dirty="0" smtClean="0">
                <a:cs typeface="+mn-cs"/>
              </a:rPr>
              <a:t>The final criticism is that the discount measure of health outcomes may be too high or too low, and that 3% is an arbitrary figure.  In calculations for other health outcomes in develop countries, 7% may be a figure that is used.  However, Murray justifies this as a low estimate that may be more applicable to developing countries.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8752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Non comparable</a:t>
            </a:r>
            <a:r>
              <a:rPr lang="en-US" baseline="0" dirty="0" smtClean="0"/>
              <a:t> – over time and between each other</a:t>
            </a:r>
          </a:p>
          <a:p>
            <a:r>
              <a:rPr lang="en-US" baseline="0" dirty="0" smtClean="0"/>
              <a:t>Not comprehensive</a:t>
            </a:r>
          </a:p>
          <a:p>
            <a:r>
              <a:rPr lang="en-US" baseline="0" dirty="0" smtClean="0"/>
              <a:t>Doesn</a:t>
            </a:r>
            <a:r>
              <a:rPr lang="fr-FR" baseline="0" dirty="0" smtClean="0"/>
              <a:t>’</a:t>
            </a:r>
            <a:r>
              <a:rPr lang="en-US" baseline="0" dirty="0" smtClean="0"/>
              <a:t>t give the full picture</a:t>
            </a:r>
          </a:p>
          <a:p>
            <a:endParaRPr lang="en-US" baseline="0" dirty="0" smtClean="0"/>
          </a:p>
          <a:p>
            <a:r>
              <a:rPr lang="en-US" dirty="0" smtClean="0"/>
              <a:t>Simplest method for population health statistics is to aggregate data and present proportion of the population.</a:t>
            </a:r>
          </a:p>
          <a:p>
            <a:r>
              <a:rPr lang="en-US" dirty="0" smtClean="0"/>
              <a:t>Comparisons over time, across population groups, or before and after some health intervention required.</a:t>
            </a:r>
          </a:p>
          <a:p>
            <a:endParaRPr lang="en-US" dirty="0" smtClean="0"/>
          </a:p>
          <a:p>
            <a:r>
              <a:rPr lang="en-US" dirty="0" smtClean="0"/>
              <a:t>Mortality rate of – IHD (12.5%) &gt; Backache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2448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207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India – Medium</a:t>
            </a:r>
            <a:r>
              <a:rPr lang="en-US" baseline="0" dirty="0" smtClean="0"/>
              <a:t> HDI – 3</a:t>
            </a:r>
            <a:r>
              <a:rPr lang="en-US" baseline="30000" dirty="0" smtClean="0"/>
              <a:t>rd</a:t>
            </a:r>
            <a:r>
              <a:rPr lang="en-US" baseline="0" dirty="0" smtClean="0"/>
              <a:t> Quartile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5542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multidimensionally</a:t>
            </a:r>
            <a:r>
              <a:rPr lang="en-US" dirty="0" smtClean="0"/>
              <a:t> poor - suffering deprivations in 33.33% of weighted indicators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7345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----- Meeting Notes (25/07/13 11:42) -----</a:t>
            </a:r>
          </a:p>
          <a:p>
            <a:r>
              <a:rPr lang="en-US"/>
              <a:t>If death after the life expectancy - is that daly gained?</a:t>
            </a:r>
          </a:p>
          <a:p>
            <a:endParaRPr lang="en-US"/>
          </a:p>
          <a:p>
            <a:r>
              <a:rPr lang="en-US"/>
              <a:t>Can DALY be used at an individual level?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8222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Society prefers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4040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(without age weighting and discounting, a male death at age zero results in 44% more YLL than a death at age 25 and 97% more than a death at age 40; with discounting at 3% an infant death results in only 12% and 29% more YLL than a death at age 25 and age 40, respectively</a:t>
            </a:r>
          </a:p>
          <a:p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 smtClean="0"/>
              <a:t>Assuming that investment in research or disease eradication has a non-zero chance of succeeding, then without discounting, all current expenditure should be shifted to such investment because the future stream of benefits is infinite.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0189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Disabilities additive in nature and could exceed </a:t>
            </a:r>
            <a:r>
              <a:rPr lang="ja-JP" altLang="en-US" dirty="0" smtClean="0"/>
              <a:t>“</a:t>
            </a:r>
            <a:r>
              <a:rPr lang="en-US" dirty="0" smtClean="0"/>
              <a:t>1</a:t>
            </a:r>
            <a:r>
              <a:rPr lang="ja-JP" altLang="en-US" dirty="0" smtClean="0"/>
              <a:t>”</a:t>
            </a:r>
            <a:r>
              <a:rPr lang="en-US" altLang="ja-JP" dirty="0" smtClean="0"/>
              <a:t> - </a:t>
            </a:r>
            <a:r>
              <a:rPr lang="en-US" dirty="0" smtClean="0"/>
              <a:t>More than dead?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6DB497-E4DB-2240-A565-3C688E9D170E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519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339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443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6238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055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8560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531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1404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613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3415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26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FCFA3E-9C19-B443-96C3-302E20473027}" type="datetimeFigureOut">
              <a:rPr lang="en-US" smtClean="0"/>
              <a:t>25/07/13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C5A943-F26C-B94E-B23D-76516DE68EE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0964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venir Light"/>
                <a:cs typeface="Avenir Light"/>
              </a:defRPr>
            </a:lvl1pPr>
          </a:lstStyle>
          <a:p>
            <a:fld id="{0BFCFA3E-9C19-B443-96C3-302E20473027}" type="datetimeFigureOut">
              <a:rPr lang="en-US" smtClean="0"/>
              <a:pPr/>
              <a:t>25/07/13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venir Light"/>
                <a:cs typeface="Avenir Ligh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venir Light"/>
                <a:cs typeface="Avenir Light"/>
              </a:defRPr>
            </a:lvl1pPr>
          </a:lstStyle>
          <a:p>
            <a:fld id="{6FC5A943-F26C-B94E-B23D-76516DE68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35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venir Heavy"/>
          <a:ea typeface="+mj-ea"/>
          <a:cs typeface="Avenir Heavy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venir Book"/>
          <a:ea typeface="+mn-ea"/>
          <a:cs typeface="Avenir Book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venir Book"/>
          <a:ea typeface="+mn-ea"/>
          <a:cs typeface="Avenir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venir Book"/>
          <a:ea typeface="+mn-ea"/>
          <a:cs typeface="Avenir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4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gi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healthmetricsandevaluation.org/gbd.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000px-All_Causes_world_map_-_DALY_-_WHO2004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30"/>
          <a:stretch/>
        </p:blipFill>
        <p:spPr>
          <a:xfrm>
            <a:off x="-164940" y="-17787"/>
            <a:ext cx="9022351" cy="40325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40520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Measuring</a:t>
            </a:r>
            <a:br>
              <a:rPr lang="en-US" dirty="0" smtClean="0"/>
            </a:br>
            <a:r>
              <a:rPr lang="en-US" sz="6000" b="1" dirty="0" smtClean="0">
                <a:latin typeface="Goudy Old Style"/>
                <a:cs typeface="Goudy Old Style"/>
              </a:rPr>
              <a:t>Global Burden </a:t>
            </a:r>
            <a:r>
              <a:rPr lang="en-US" sz="7300" b="1" i="1" dirty="0" smtClean="0">
                <a:latin typeface="Goudy Old Style"/>
                <a:cs typeface="Goudy Old Style"/>
              </a:rPr>
              <a:t>of</a:t>
            </a:r>
            <a:r>
              <a:rPr lang="en-US" sz="6000" b="1" dirty="0" smtClean="0">
                <a:latin typeface="Goudy Old Style"/>
                <a:cs typeface="Goudy Old Style"/>
              </a:rPr>
              <a:t> Disease</a:t>
            </a:r>
            <a:endParaRPr lang="en-US" sz="6000" b="1" dirty="0">
              <a:latin typeface="Goudy Old Style"/>
              <a:cs typeface="Goudy Old Style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040850"/>
            <a:ext cx="6400800" cy="1752600"/>
          </a:xfrm>
        </p:spPr>
        <p:txBody>
          <a:bodyPr anchor="ctr">
            <a:normAutofit/>
          </a:bodyPr>
          <a:lstStyle/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  <a:latin typeface="Avenir Medium"/>
                <a:cs typeface="Avenir Medium"/>
              </a:rPr>
              <a:t>Ashwini Kalantri</a:t>
            </a:r>
            <a:endParaRPr lang="en-US" dirty="0" smtClean="0">
              <a:solidFill>
                <a:schemeClr val="tx1"/>
              </a:solidFill>
            </a:endParaRPr>
          </a:p>
          <a:p>
            <a:pPr>
              <a:spcBef>
                <a:spcPts val="0"/>
              </a:spcBef>
            </a:pPr>
            <a:r>
              <a:rPr lang="en-US" sz="2600" dirty="0" smtClean="0">
                <a:solidFill>
                  <a:schemeClr val="tx1"/>
                </a:solidFill>
              </a:rPr>
              <a:t>Moderator:</a:t>
            </a:r>
          </a:p>
          <a:p>
            <a:pPr>
              <a:spcBef>
                <a:spcPts val="0"/>
              </a:spcBef>
            </a:pPr>
            <a:r>
              <a:rPr lang="en-US" dirty="0" smtClean="0">
                <a:solidFill>
                  <a:schemeClr val="tx1"/>
                </a:solidFill>
                <a:latin typeface="Avenir Medium"/>
                <a:cs typeface="Avenir Medium"/>
              </a:rPr>
              <a:t>Dr Pradeep Deshmukh</a:t>
            </a:r>
            <a:endParaRPr lang="en-US" dirty="0">
              <a:solidFill>
                <a:schemeClr val="tx1"/>
              </a:solidFill>
              <a:latin typeface="Avenir Medium"/>
              <a:cs typeface="Avenir Medium"/>
            </a:endParaRPr>
          </a:p>
        </p:txBody>
      </p:sp>
    </p:spTree>
    <p:extLst>
      <p:ext uri="{BB962C8B-B14F-4D97-AF65-F5344CB8AC3E}">
        <p14:creationId xmlns:p14="http://schemas.microsoft.com/office/powerpoint/2010/main" val="1654389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Expectancy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Health </a:t>
            </a:r>
            <a:r>
              <a:rPr lang="en-US" sz="2800" dirty="0"/>
              <a:t>expectancies are population indicators that estimate the average time that </a:t>
            </a:r>
            <a:r>
              <a:rPr lang="en-US" sz="2800" dirty="0" smtClean="0"/>
              <a:t>a person </a:t>
            </a:r>
            <a:r>
              <a:rPr lang="en-US" sz="2800" dirty="0"/>
              <a:t>could expect to live in a defined state of </a:t>
            </a:r>
            <a:r>
              <a:rPr lang="en-US" sz="2800" dirty="0" smtClean="0"/>
              <a:t>health</a:t>
            </a:r>
          </a:p>
          <a:p>
            <a:r>
              <a:rPr lang="en-US" dirty="0" smtClean="0">
                <a:latin typeface="Avenir Black"/>
                <a:cs typeface="Avenir Black"/>
              </a:rPr>
              <a:t>Health Expectancy = </a:t>
            </a:r>
            <a:r>
              <a:rPr lang="en-US" dirty="0">
                <a:latin typeface="Avenir Black"/>
                <a:cs typeface="Avenir Black"/>
              </a:rPr>
              <a:t>A </a:t>
            </a:r>
            <a:r>
              <a:rPr lang="en-US" dirty="0" smtClean="0">
                <a:latin typeface="Avenir Black"/>
                <a:cs typeface="Avenir Black"/>
              </a:rPr>
              <a:t>+ </a:t>
            </a:r>
            <a:r>
              <a:rPr lang="en-US" sz="3600" b="1" i="1" dirty="0" smtClean="0">
                <a:latin typeface="Goudy Old Style"/>
                <a:cs typeface="Goudy Old Style"/>
              </a:rPr>
              <a:t>f</a:t>
            </a:r>
            <a:r>
              <a:rPr lang="en-US" i="1" dirty="0" smtClean="0">
                <a:latin typeface="Avenir Black"/>
                <a:cs typeface="Avenir Black"/>
              </a:rPr>
              <a:t> </a:t>
            </a:r>
            <a:r>
              <a:rPr lang="en-US" dirty="0" smtClean="0">
                <a:latin typeface="Avenir Black"/>
                <a:cs typeface="Avenir Black"/>
              </a:rPr>
              <a:t>(B)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4366131" y="4028112"/>
            <a:ext cx="4705668" cy="2683099"/>
            <a:chOff x="4985339" y="4546366"/>
            <a:chExt cx="3875323" cy="2131278"/>
          </a:xfrm>
        </p:grpSpPr>
        <p:graphicFrame>
          <p:nvGraphicFramePr>
            <p:cNvPr id="5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900600685"/>
                </p:ext>
              </p:extLst>
            </p:nvPr>
          </p:nvGraphicFramePr>
          <p:xfrm>
            <a:off x="4985339" y="4546366"/>
            <a:ext cx="3875323" cy="21312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Oval 5"/>
            <p:cNvSpPr/>
            <p:nvPr/>
          </p:nvSpPr>
          <p:spPr>
            <a:xfrm>
              <a:off x="6521732" y="5343625"/>
              <a:ext cx="287692" cy="2876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400" dirty="0" smtClean="0">
                  <a:latin typeface="Avenir Black"/>
                  <a:cs typeface="Avenir Black"/>
                </a:rPr>
                <a:t>A</a:t>
              </a:r>
              <a:endParaRPr lang="en-US" sz="1400" dirty="0">
                <a:latin typeface="Avenir Black"/>
                <a:cs typeface="Avenir Black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930846" y="4917324"/>
              <a:ext cx="287692" cy="2876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400" dirty="0" smtClean="0">
                  <a:latin typeface="Avenir Black"/>
                  <a:cs typeface="Avenir Black"/>
                </a:rPr>
                <a:t>B</a:t>
              </a:r>
              <a:endParaRPr lang="en-US" sz="1400" dirty="0">
                <a:latin typeface="Avenir Black"/>
                <a:cs typeface="Avenir Black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7566090" y="4773478"/>
              <a:ext cx="287692" cy="2876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400" dirty="0" smtClean="0">
                  <a:latin typeface="Avenir Black"/>
                  <a:cs typeface="Avenir Black"/>
                </a:rPr>
                <a:t>C</a:t>
              </a:r>
              <a:endParaRPr lang="en-US" sz="1400" dirty="0">
                <a:latin typeface="Avenir Black"/>
                <a:cs typeface="Avenir Black"/>
              </a:endParaRPr>
            </a:p>
          </p:txBody>
        </p:sp>
      </p:grpSp>
      <p:sp>
        <p:nvSpPr>
          <p:cNvPr id="4" name="Rounded Rectangle 3"/>
          <p:cNvSpPr/>
          <p:nvPr/>
        </p:nvSpPr>
        <p:spPr>
          <a:xfrm>
            <a:off x="337625" y="4314028"/>
            <a:ext cx="4164037" cy="2244575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187200" rtlCol="0" anchor="ctr"/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A = time lived in optimal health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B = time lived in suboptimal health</a:t>
            </a: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latin typeface="Goudy Old Style"/>
                <a:cs typeface="Goudy Old Style"/>
              </a:rPr>
              <a:t>f</a:t>
            </a:r>
            <a:r>
              <a:rPr lang="en-US" i="1" dirty="0" smtClean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(</a:t>
            </a:r>
            <a:r>
              <a:rPr lang="en-US" dirty="0">
                <a:latin typeface="Avenir Book"/>
                <a:cs typeface="Avenir Book"/>
              </a:rPr>
              <a:t>B) = function that assigns weights to years lived in suboptimal health (optimal health has a weight of 1)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4283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 Gaps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Health </a:t>
            </a:r>
            <a:r>
              <a:rPr lang="en-US" dirty="0"/>
              <a:t>gaps measure the difference between actual population health and </a:t>
            </a:r>
            <a:r>
              <a:rPr lang="en-US" dirty="0" smtClean="0"/>
              <a:t>some specified </a:t>
            </a:r>
            <a:r>
              <a:rPr lang="en-US" dirty="0"/>
              <a:t>standard or </a:t>
            </a:r>
            <a:r>
              <a:rPr lang="en-US" dirty="0" smtClean="0"/>
              <a:t>goal</a:t>
            </a:r>
          </a:p>
          <a:p>
            <a:r>
              <a:rPr lang="en-US" dirty="0" smtClean="0">
                <a:latin typeface="Avenir Black"/>
                <a:cs typeface="Avenir Black"/>
              </a:rPr>
              <a:t>Health Gap = C + </a:t>
            </a:r>
            <a:r>
              <a:rPr lang="en-US" b="1" i="1" dirty="0">
                <a:latin typeface="Goudy Old Style"/>
                <a:cs typeface="Goudy Old Style"/>
              </a:rPr>
              <a:t>f </a:t>
            </a:r>
            <a:r>
              <a:rPr lang="en-US" dirty="0" smtClean="0">
                <a:latin typeface="Avenir Black"/>
                <a:cs typeface="Avenir Black"/>
              </a:rPr>
              <a:t>(B)</a:t>
            </a:r>
            <a:endParaRPr lang="en-US" dirty="0">
              <a:latin typeface="Avenir Black"/>
              <a:cs typeface="Avenir Black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366131" y="4028112"/>
            <a:ext cx="4705668" cy="2683099"/>
            <a:chOff x="4985339" y="4546366"/>
            <a:chExt cx="3875323" cy="2131278"/>
          </a:xfrm>
        </p:grpSpPr>
        <p:graphicFrame>
          <p:nvGraphicFramePr>
            <p:cNvPr id="5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654404426"/>
                </p:ext>
              </p:extLst>
            </p:nvPr>
          </p:nvGraphicFramePr>
          <p:xfrm>
            <a:off x="4985339" y="4546366"/>
            <a:ext cx="3875323" cy="21312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6" name="Oval 5"/>
            <p:cNvSpPr/>
            <p:nvPr/>
          </p:nvSpPr>
          <p:spPr>
            <a:xfrm>
              <a:off x="6521732" y="5343625"/>
              <a:ext cx="287692" cy="2876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400" dirty="0" smtClean="0">
                  <a:latin typeface="Avenir Black"/>
                  <a:cs typeface="Avenir Black"/>
                </a:rPr>
                <a:t>A</a:t>
              </a:r>
              <a:endParaRPr lang="en-US" sz="1400" dirty="0">
                <a:latin typeface="Avenir Black"/>
                <a:cs typeface="Avenir Black"/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6930846" y="4917324"/>
              <a:ext cx="287692" cy="2876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400" dirty="0" smtClean="0">
                  <a:latin typeface="Avenir Black"/>
                  <a:cs typeface="Avenir Black"/>
                </a:rPr>
                <a:t>B</a:t>
              </a:r>
              <a:endParaRPr lang="en-US" sz="1400" dirty="0">
                <a:latin typeface="Avenir Black"/>
                <a:cs typeface="Avenir Black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7566090" y="4773478"/>
              <a:ext cx="287692" cy="2876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400" dirty="0" smtClean="0">
                  <a:latin typeface="Avenir Black"/>
                  <a:cs typeface="Avenir Black"/>
                </a:rPr>
                <a:t>C</a:t>
              </a:r>
              <a:endParaRPr lang="en-US" sz="1400" dirty="0">
                <a:latin typeface="Avenir Black"/>
                <a:cs typeface="Avenir Black"/>
              </a:endParaRPr>
            </a:p>
          </p:txBody>
        </p:sp>
      </p:grpSp>
      <p:sp>
        <p:nvSpPr>
          <p:cNvPr id="9" name="Rounded Rectangle 8"/>
          <p:cNvSpPr/>
          <p:nvPr/>
        </p:nvSpPr>
        <p:spPr>
          <a:xfrm>
            <a:off x="337625" y="4028112"/>
            <a:ext cx="4164037" cy="2683099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187200" rtlCol="0" anchor="ctr"/>
          <a:lstStyle/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B </a:t>
            </a:r>
            <a:r>
              <a:rPr lang="en-US" dirty="0">
                <a:latin typeface="Avenir Book"/>
                <a:cs typeface="Avenir Book"/>
              </a:rPr>
              <a:t>= time lived in suboptimal </a:t>
            </a:r>
            <a:r>
              <a:rPr lang="en-US" dirty="0" smtClean="0">
                <a:latin typeface="Avenir Book"/>
                <a:cs typeface="Avenir Book"/>
              </a:rPr>
              <a:t>health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Avenir Book"/>
                <a:cs typeface="Avenir Book"/>
              </a:rPr>
              <a:t>C = time </a:t>
            </a:r>
            <a:r>
              <a:rPr lang="en-US" dirty="0">
                <a:latin typeface="Avenir Book"/>
                <a:cs typeface="Avenir Book"/>
              </a:rPr>
              <a:t>lost due to </a:t>
            </a:r>
            <a:r>
              <a:rPr lang="en-US" dirty="0" smtClean="0">
                <a:latin typeface="Avenir Book"/>
                <a:cs typeface="Avenir Book"/>
              </a:rPr>
              <a:t>mortality</a:t>
            </a:r>
            <a:endParaRPr lang="en-US" dirty="0">
              <a:latin typeface="Avenir Book"/>
              <a:cs typeface="Avenir Book"/>
            </a:endParaRPr>
          </a:p>
          <a:p>
            <a:pPr marL="285750" indent="-285750">
              <a:buFont typeface="Arial"/>
              <a:buChar char="•"/>
            </a:pPr>
            <a:r>
              <a:rPr lang="en-US" i="1" dirty="0" smtClean="0">
                <a:latin typeface="Goudy Old Style"/>
                <a:cs typeface="Goudy Old Style"/>
              </a:rPr>
              <a:t>f</a:t>
            </a:r>
            <a:r>
              <a:rPr lang="en-US" i="1" dirty="0" smtClean="0">
                <a:latin typeface="Avenir Book"/>
                <a:cs typeface="Avenir Book"/>
              </a:rPr>
              <a:t> </a:t>
            </a:r>
            <a:r>
              <a:rPr lang="en-US" dirty="0" smtClean="0">
                <a:latin typeface="Avenir Book"/>
                <a:cs typeface="Avenir Book"/>
              </a:rPr>
              <a:t>(</a:t>
            </a:r>
            <a:r>
              <a:rPr lang="en-US" dirty="0">
                <a:latin typeface="Avenir Book"/>
                <a:cs typeface="Avenir Book"/>
              </a:rPr>
              <a:t>B) = function that assigns weights to health states lived during time B, but where </a:t>
            </a:r>
            <a:r>
              <a:rPr lang="en-US" dirty="0" smtClean="0">
                <a:latin typeface="Avenir Book"/>
                <a:cs typeface="Avenir Book"/>
              </a:rPr>
              <a:t>a weight </a:t>
            </a:r>
            <a:r>
              <a:rPr lang="en-US" dirty="0">
                <a:latin typeface="Avenir Book"/>
                <a:cs typeface="Avenir Book"/>
              </a:rPr>
              <a:t>of 1 equals to time lived in a health state equivalent to death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7407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DALE</a:t>
            </a:r>
            <a:br>
              <a:rPr lang="en-US" dirty="0" smtClean="0"/>
            </a:br>
            <a:r>
              <a:rPr lang="en-US" sz="3200" dirty="0" smtClean="0"/>
              <a:t>Disability Adjusted Life Expectancy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en-US" sz="2800" dirty="0" smtClean="0"/>
              <a:t>DALE </a:t>
            </a:r>
            <a:r>
              <a:rPr lang="en-US" sz="2800" dirty="0"/>
              <a:t>integrates data </a:t>
            </a:r>
            <a:r>
              <a:rPr lang="en-US" sz="2800" dirty="0" smtClean="0"/>
              <a:t>on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Mortality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Long – term institutionalization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Activity limitations</a:t>
            </a:r>
          </a:p>
          <a:p>
            <a:pPr>
              <a:lnSpc>
                <a:spcPct val="80000"/>
              </a:lnSpc>
            </a:pPr>
            <a:r>
              <a:rPr lang="en-US" sz="2800" dirty="0" smtClean="0"/>
              <a:t>Measures Quality and Quantity of life</a:t>
            </a:r>
            <a:endParaRPr lang="en-US" sz="2800" dirty="0"/>
          </a:p>
          <a:p>
            <a:pPr>
              <a:lnSpc>
                <a:spcPct val="80000"/>
              </a:lnSpc>
            </a:pPr>
            <a:r>
              <a:rPr lang="en-US" sz="2800" dirty="0" smtClean="0"/>
              <a:t>A </a:t>
            </a:r>
            <a:r>
              <a:rPr lang="en-US" sz="2800" dirty="0"/>
              <a:t>set of </a:t>
            </a:r>
            <a:r>
              <a:rPr lang="en-US" sz="2800" dirty="0" smtClean="0"/>
              <a:t>weights </a:t>
            </a:r>
            <a:r>
              <a:rPr lang="en-US" sz="2800" dirty="0"/>
              <a:t>is assigned to four states of </a:t>
            </a:r>
            <a:r>
              <a:rPr lang="en-US" sz="2800" dirty="0" smtClean="0"/>
              <a:t>health 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no </a:t>
            </a:r>
            <a:r>
              <a:rPr lang="en-US" sz="2400" dirty="0"/>
              <a:t>activity </a:t>
            </a:r>
            <a:r>
              <a:rPr lang="en-US" sz="2400" dirty="0" smtClean="0"/>
              <a:t>limitations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activity </a:t>
            </a:r>
            <a:r>
              <a:rPr lang="en-US" sz="2400" dirty="0"/>
              <a:t>limitations in leisure activities or </a:t>
            </a:r>
            <a:r>
              <a:rPr lang="en-US" sz="2400" dirty="0" smtClean="0"/>
              <a:t>transportation</a:t>
            </a:r>
            <a:endParaRPr lang="en-US" sz="2400" dirty="0"/>
          </a:p>
          <a:p>
            <a:pPr lvl="1">
              <a:lnSpc>
                <a:spcPct val="80000"/>
              </a:lnSpc>
            </a:pPr>
            <a:r>
              <a:rPr lang="en-US" sz="2400" dirty="0" smtClean="0"/>
              <a:t>activity </a:t>
            </a:r>
            <a:r>
              <a:rPr lang="en-US" sz="2400" dirty="0"/>
              <a:t>limitations at work, home and/or </a:t>
            </a:r>
            <a:r>
              <a:rPr lang="en-US" sz="2400" dirty="0" smtClean="0"/>
              <a:t>school</a:t>
            </a:r>
          </a:p>
          <a:p>
            <a:pPr lvl="1">
              <a:lnSpc>
                <a:spcPct val="80000"/>
              </a:lnSpc>
            </a:pPr>
            <a:r>
              <a:rPr lang="en-US" sz="2400" dirty="0" smtClean="0"/>
              <a:t>institutionalization </a:t>
            </a:r>
            <a:r>
              <a:rPr lang="en-US" sz="2400" dirty="0"/>
              <a:t>in a health care </a:t>
            </a:r>
            <a:r>
              <a:rPr lang="en-US" sz="2400" dirty="0" smtClean="0"/>
              <a:t>facility</a:t>
            </a:r>
          </a:p>
        </p:txBody>
      </p:sp>
    </p:spTree>
    <p:extLst>
      <p:ext uri="{BB962C8B-B14F-4D97-AF65-F5344CB8AC3E}">
        <p14:creationId xmlns:p14="http://schemas.microsoft.com/office/powerpoint/2010/main" val="1584153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HALE</a:t>
            </a:r>
            <a:br>
              <a:rPr lang="en-US" dirty="0" smtClean="0"/>
            </a:br>
            <a:r>
              <a:rPr lang="en-US" sz="3200" dirty="0" smtClean="0"/>
              <a:t>Health Adjusted Life Expectancy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Health</a:t>
            </a:r>
            <a:r>
              <a:rPr lang="en-US" dirty="0"/>
              <a:t>-adjusted life expectancy is the number of years in full health that an individual can expect to live given the current morbidity and mortality </a:t>
            </a:r>
            <a:r>
              <a:rPr lang="en-US" dirty="0" smtClean="0"/>
              <a:t>conditions.</a:t>
            </a:r>
          </a:p>
          <a:p>
            <a:r>
              <a:rPr lang="en-US" dirty="0" smtClean="0"/>
              <a:t>Health</a:t>
            </a:r>
            <a:r>
              <a:rPr lang="en-US" dirty="0"/>
              <a:t>-adjusted life expectancy uses the Health Utility Index (HUI) to weigh years lived in good health higher than years lived in poor health. </a:t>
            </a:r>
            <a:endParaRPr lang="en-US" dirty="0" smtClean="0"/>
          </a:p>
          <a:p>
            <a:r>
              <a:rPr lang="en-US" dirty="0" smtClean="0"/>
              <a:t>Measure </a:t>
            </a:r>
            <a:r>
              <a:rPr lang="en-US" dirty="0"/>
              <a:t>of quantity </a:t>
            </a:r>
            <a:r>
              <a:rPr lang="en-US" dirty="0" smtClean="0"/>
              <a:t>and quality of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09654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HDI</a:t>
            </a:r>
            <a:br>
              <a:rPr lang="en-US" dirty="0" smtClean="0"/>
            </a:br>
            <a:r>
              <a:rPr lang="en-US" sz="3200" dirty="0" smtClean="0"/>
              <a:t>Human Development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Composite </a:t>
            </a:r>
            <a:r>
              <a:rPr lang="en-US" dirty="0"/>
              <a:t>statistic of life expectancy, education, and income indices used to rank countries into four tiers of human development</a:t>
            </a:r>
            <a:r>
              <a:rPr lang="en-US" dirty="0" smtClean="0"/>
              <a:t>.</a:t>
            </a:r>
          </a:p>
          <a:p>
            <a:r>
              <a:rPr lang="en-US" dirty="0" smtClean="0"/>
              <a:t>Created </a:t>
            </a:r>
            <a:r>
              <a:rPr lang="en-US" dirty="0"/>
              <a:t>by </a:t>
            </a:r>
            <a:r>
              <a:rPr lang="en-US" dirty="0" err="1" smtClean="0"/>
              <a:t>Mahbub</a:t>
            </a:r>
            <a:r>
              <a:rPr lang="en-US" dirty="0" smtClean="0"/>
              <a:t> </a:t>
            </a:r>
            <a:r>
              <a:rPr lang="en-US" dirty="0" err="1"/>
              <a:t>ul</a:t>
            </a:r>
            <a:r>
              <a:rPr lang="en-US" dirty="0"/>
              <a:t> </a:t>
            </a:r>
            <a:r>
              <a:rPr lang="en-US" dirty="0" err="1"/>
              <a:t>Haq</a:t>
            </a:r>
            <a:r>
              <a:rPr lang="en-US" dirty="0"/>
              <a:t> and </a:t>
            </a:r>
            <a:r>
              <a:rPr lang="en-US" dirty="0" err="1" smtClean="0"/>
              <a:t>Amartya</a:t>
            </a:r>
            <a:r>
              <a:rPr lang="en-US" dirty="0" smtClean="0"/>
              <a:t> </a:t>
            </a:r>
            <a:r>
              <a:rPr lang="en-US" dirty="0" err="1"/>
              <a:t>Sen</a:t>
            </a:r>
            <a:r>
              <a:rPr lang="en-US" dirty="0"/>
              <a:t> in </a:t>
            </a:r>
            <a:r>
              <a:rPr lang="en-US" dirty="0" smtClean="0"/>
              <a:t>1990</a:t>
            </a:r>
            <a:endParaRPr lang="en-US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3871127"/>
              </p:ext>
            </p:extLst>
          </p:nvPr>
        </p:nvGraphicFramePr>
        <p:xfrm>
          <a:off x="0" y="5118100"/>
          <a:ext cx="9283700" cy="55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26" name="Equation" r:id="rId4" imgW="4241800" imgH="254000" progId="Equation.3">
                  <p:embed/>
                </p:oleObj>
              </mc:Choice>
              <mc:Fallback>
                <p:oleObj name="Equation" r:id="rId4" imgW="4241800" imgH="2540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0" y="5118100"/>
                        <a:ext cx="9283700" cy="55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23241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MPI</a:t>
            </a:r>
            <a:br>
              <a:rPr lang="en-US" dirty="0" smtClean="0"/>
            </a:br>
            <a:r>
              <a:rPr lang="en-US" sz="3200" dirty="0" smtClean="0"/>
              <a:t>Multidimensional Poverty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Index </a:t>
            </a:r>
            <a:r>
              <a:rPr lang="en-US" dirty="0"/>
              <a:t>of </a:t>
            </a:r>
            <a:r>
              <a:rPr lang="en-US" dirty="0" smtClean="0"/>
              <a:t>acute multidimensional </a:t>
            </a:r>
            <a:r>
              <a:rPr lang="en-US" dirty="0"/>
              <a:t>poverty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MPI </a:t>
            </a:r>
            <a:r>
              <a:rPr lang="en-US" dirty="0"/>
              <a:t>reveals a different pattern of poverty than income poverty, as it illuminates a different set of deprivations.</a:t>
            </a: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290236738"/>
              </p:ext>
            </p:extLst>
          </p:nvPr>
        </p:nvGraphicFramePr>
        <p:xfrm>
          <a:off x="4648200" y="1600197"/>
          <a:ext cx="4038600" cy="48003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9300"/>
                <a:gridCol w="2019300"/>
              </a:tblGrid>
              <a:tr h="43639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Heavy"/>
                          <a:cs typeface="Avenir Heavy"/>
                        </a:rPr>
                        <a:t>Dimension</a:t>
                      </a:r>
                      <a:endParaRPr lang="en-US" dirty="0">
                        <a:latin typeface="Avenir Heavy"/>
                        <a:cs typeface="Avenir Heavy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Heavy"/>
                          <a:cs typeface="Avenir Heavy"/>
                        </a:rPr>
                        <a:t>Indicators</a:t>
                      </a:r>
                      <a:endParaRPr lang="en-US" dirty="0">
                        <a:latin typeface="Avenir Heavy"/>
                        <a:cs typeface="Avenir Heavy"/>
                      </a:endParaRP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Health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Child Mortality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Nutrition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Education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Years of School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Children enrolled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Living Standards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Cooking fuel</a:t>
                      </a: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Toilet</a:t>
                      </a: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Water</a:t>
                      </a: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Electricity</a:t>
                      </a: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Floor</a:t>
                      </a:r>
                    </a:p>
                  </a:txBody>
                  <a:tcPr/>
                </a:tc>
              </a:tr>
              <a:tr h="436393">
                <a:tc>
                  <a:txBody>
                    <a:bodyPr/>
                    <a:lstStyle/>
                    <a:p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Assets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8568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PQLI</a:t>
            </a:r>
            <a:br>
              <a:rPr lang="en-US" dirty="0" smtClean="0"/>
            </a:br>
            <a:r>
              <a:rPr lang="en-US" sz="3200" dirty="0" smtClean="0"/>
              <a:t>Physical Quality of Life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Physical Quality of Life Index (PQLI) is an attempt to measure the quality of life or well-being of a </a:t>
            </a:r>
            <a:r>
              <a:rPr lang="en-US" dirty="0" smtClean="0"/>
              <a:t>country.</a:t>
            </a:r>
          </a:p>
          <a:p>
            <a:r>
              <a:rPr lang="en-US" dirty="0" smtClean="0"/>
              <a:t>Basic </a:t>
            </a:r>
            <a:r>
              <a:rPr lang="en-US" dirty="0"/>
              <a:t>literacy rate, infant mortality, and life expectancy at age one, all equally weighted on a 0 to 100 scale.</a:t>
            </a: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8957987"/>
              </p:ext>
            </p:extLst>
          </p:nvPr>
        </p:nvGraphicFramePr>
        <p:xfrm>
          <a:off x="586556" y="4968188"/>
          <a:ext cx="8100244" cy="7866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09" name="Equation" r:id="rId3" imgW="4051300" imgH="393700" progId="Equation.3">
                  <p:embed/>
                </p:oleObj>
              </mc:Choice>
              <mc:Fallback>
                <p:oleObj name="Equation" r:id="rId3" imgW="4051300" imgH="393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6556" y="4968188"/>
                        <a:ext cx="8100244" cy="7866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55545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QALY</a:t>
            </a:r>
            <a:br>
              <a:rPr lang="en-US" dirty="0" smtClean="0"/>
            </a:br>
            <a:r>
              <a:rPr lang="en-US" sz="3200" dirty="0" smtClean="0"/>
              <a:t>Quality Adjusted Life Years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Measures both quality and quantity</a:t>
            </a:r>
          </a:p>
          <a:p>
            <a:pPr>
              <a:lnSpc>
                <a:spcPct val="110000"/>
              </a:lnSpc>
            </a:pPr>
            <a:r>
              <a:rPr lang="en-US" dirty="0"/>
              <a:t>Used for cost-benefit analysis</a:t>
            </a:r>
          </a:p>
          <a:p>
            <a:pPr>
              <a:lnSpc>
                <a:spcPct val="110000"/>
              </a:lnSpc>
            </a:pPr>
            <a:r>
              <a:rPr lang="en-US" dirty="0"/>
              <a:t>Number of years added due to the intervention</a:t>
            </a:r>
          </a:p>
        </p:txBody>
      </p:sp>
    </p:spTree>
    <p:extLst>
      <p:ext uri="{BB962C8B-B14F-4D97-AF65-F5344CB8AC3E}">
        <p14:creationId xmlns:p14="http://schemas.microsoft.com/office/powerpoint/2010/main" val="2243362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DALY</a:t>
            </a:r>
            <a:br>
              <a:rPr lang="en-US" dirty="0" smtClean="0"/>
            </a:br>
            <a:r>
              <a:rPr lang="en-US" sz="3200" dirty="0" smtClean="0"/>
              <a:t>Disability Adjusted Life Years</a:t>
            </a:r>
            <a:endParaRPr lang="en-US" sz="3200" dirty="0"/>
          </a:p>
        </p:txBody>
      </p:sp>
      <p:pic>
        <p:nvPicPr>
          <p:cNvPr id="8" name="Picture 7" descr="time lin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5751"/>
            <a:ext cx="9144000" cy="1564350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DALY</a:t>
            </a:r>
            <a:r>
              <a:rPr lang="en-US" dirty="0" smtClean="0"/>
              <a:t> is a measure of overall disease burden, expressed as the cumulative number of years lost due to ill-health, disability or early death</a:t>
            </a:r>
          </a:p>
        </p:txBody>
      </p:sp>
    </p:spTree>
    <p:extLst>
      <p:ext uri="{BB962C8B-B14F-4D97-AF65-F5344CB8AC3E}">
        <p14:creationId xmlns:p14="http://schemas.microsoft.com/office/powerpoint/2010/main" val="4122280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DALY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Inclusion </a:t>
            </a:r>
            <a:r>
              <a:rPr lang="en-US" dirty="0"/>
              <a:t>of non-fatal health outcomes in the debate on international health </a:t>
            </a:r>
            <a:r>
              <a:rPr lang="en-US" dirty="0" smtClean="0"/>
              <a:t>policy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To </a:t>
            </a:r>
            <a:r>
              <a:rPr lang="en-US" dirty="0"/>
              <a:t>quantify the burden of disease using a measure that could also be used for cost-</a:t>
            </a:r>
            <a:r>
              <a:rPr lang="en-US" dirty="0" smtClean="0"/>
              <a:t>effectiveness analysis.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8725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Global Burden of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b="1" dirty="0"/>
              <a:t>Rationale (</a:t>
            </a:r>
            <a:r>
              <a:rPr lang="en-US" b="1" dirty="0" smtClean="0"/>
              <a:t>Why?)</a:t>
            </a:r>
            <a:endParaRPr lang="en-US" b="1" dirty="0"/>
          </a:p>
          <a:p>
            <a:pPr lvl="1">
              <a:defRPr/>
            </a:pPr>
            <a:r>
              <a:rPr lang="en-US" dirty="0"/>
              <a:t>Assess health status over time</a:t>
            </a:r>
          </a:p>
          <a:p>
            <a:pPr lvl="1">
              <a:defRPr/>
            </a:pPr>
            <a:r>
              <a:rPr lang="en-US" dirty="0" smtClean="0"/>
              <a:t>Input </a:t>
            </a:r>
            <a:r>
              <a:rPr lang="en-US" dirty="0"/>
              <a:t>to health decision-making and planning processes</a:t>
            </a:r>
          </a:p>
        </p:txBody>
      </p:sp>
    </p:spTree>
    <p:extLst>
      <p:ext uri="{BB962C8B-B14F-4D97-AF65-F5344CB8AC3E}">
        <p14:creationId xmlns:p14="http://schemas.microsoft.com/office/powerpoint/2010/main" val="1078171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DALY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Disability Weights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The </a:t>
            </a:r>
            <a:r>
              <a:rPr lang="en-US" dirty="0"/>
              <a:t>‘</a:t>
            </a:r>
            <a:r>
              <a:rPr lang="en-US" dirty="0" smtClean="0"/>
              <a:t>valuation’ of </a:t>
            </a:r>
            <a:r>
              <a:rPr lang="en-US" dirty="0"/>
              <a:t>time lived in non-fatal health </a:t>
            </a:r>
            <a:r>
              <a:rPr lang="en-US" dirty="0" smtClean="0"/>
              <a:t>states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Weights </a:t>
            </a:r>
            <a:r>
              <a:rPr lang="en-US" dirty="0"/>
              <a:t>are measured as a number on a scale of 0 to 1, where 0 </a:t>
            </a:r>
            <a:r>
              <a:rPr lang="en-US" dirty="0" smtClean="0"/>
              <a:t>is assigned </a:t>
            </a:r>
            <a:r>
              <a:rPr lang="en-US" dirty="0"/>
              <a:t>to a state comparable to death and 1 is assigned to a state of optimal </a:t>
            </a:r>
            <a:r>
              <a:rPr lang="en-US" dirty="0" smtClean="0"/>
              <a:t>health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Because </a:t>
            </a:r>
            <a:r>
              <a:rPr lang="en-US" dirty="0"/>
              <a:t>the </a:t>
            </a:r>
            <a:r>
              <a:rPr lang="en-US" dirty="0" smtClean="0"/>
              <a:t>DALY measures </a:t>
            </a:r>
            <a:r>
              <a:rPr lang="en-US" dirty="0"/>
              <a:t>loss of health, the weights are inverted for DALY calculation with 0 representing a state of </a:t>
            </a:r>
            <a:r>
              <a:rPr lang="en-US" dirty="0" smtClean="0"/>
              <a:t>optimal health </a:t>
            </a:r>
            <a:r>
              <a:rPr lang="en-US" dirty="0"/>
              <a:t>(no loss) and 1 representing a state equivalent to death.</a:t>
            </a:r>
          </a:p>
        </p:txBody>
      </p:sp>
    </p:spTree>
    <p:extLst>
      <p:ext uri="{BB962C8B-B14F-4D97-AF65-F5344CB8AC3E}">
        <p14:creationId xmlns:p14="http://schemas.microsoft.com/office/powerpoint/2010/main" val="26715840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DALY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Disability Weights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/>
              <a:t>W</a:t>
            </a:r>
            <a:r>
              <a:rPr lang="en-US" sz="2400" dirty="0" smtClean="0"/>
              <a:t>eight </a:t>
            </a:r>
            <a:r>
              <a:rPr lang="en-US" sz="2400" dirty="0"/>
              <a:t>for paraplegia of </a:t>
            </a:r>
            <a:r>
              <a:rPr lang="en-US" sz="2400" dirty="0" smtClean="0"/>
              <a:t>0.57 - does </a:t>
            </a:r>
            <a:r>
              <a:rPr lang="en-US" sz="2400" dirty="0"/>
              <a:t>not </a:t>
            </a:r>
            <a:r>
              <a:rPr lang="en-US" sz="2400" dirty="0" smtClean="0"/>
              <a:t>mean</a:t>
            </a:r>
          </a:p>
          <a:p>
            <a:pPr lvl="1"/>
            <a:r>
              <a:rPr lang="en-US" sz="2000" dirty="0" smtClean="0"/>
              <a:t>Half dead</a:t>
            </a:r>
          </a:p>
          <a:p>
            <a:pPr lvl="1"/>
            <a:r>
              <a:rPr lang="en-US" sz="2000" dirty="0" smtClean="0"/>
              <a:t>Halfway </a:t>
            </a:r>
            <a:r>
              <a:rPr lang="en-US" sz="2000" dirty="0"/>
              <a:t>between life and </a:t>
            </a:r>
            <a:r>
              <a:rPr lang="en-US" sz="2000" dirty="0" smtClean="0"/>
              <a:t>death</a:t>
            </a:r>
          </a:p>
          <a:p>
            <a:pPr lvl="1"/>
            <a:r>
              <a:rPr lang="en-US" sz="2000" dirty="0" smtClean="0"/>
              <a:t>Society </a:t>
            </a:r>
            <a:r>
              <a:rPr lang="en-US" sz="2000" dirty="0"/>
              <a:t>values them as a person less </a:t>
            </a:r>
            <a:r>
              <a:rPr lang="en-US" sz="2000" dirty="0" smtClean="0"/>
              <a:t>than anyone </a:t>
            </a:r>
            <a:r>
              <a:rPr lang="en-US" sz="2000" dirty="0"/>
              <a:t>else</a:t>
            </a:r>
            <a:r>
              <a:rPr lang="en-US" sz="2000" dirty="0" smtClean="0"/>
              <a:t>.</a:t>
            </a:r>
          </a:p>
          <a:p>
            <a:r>
              <a:rPr lang="en-US" sz="2400" dirty="0" smtClean="0"/>
              <a:t>A </a:t>
            </a:r>
            <a:r>
              <a:rPr lang="en-US" sz="2400" dirty="0"/>
              <a:t>year with blindness (weight 0.43) </a:t>
            </a:r>
            <a:r>
              <a:rPr lang="en-US" sz="2400" dirty="0" smtClean="0"/>
              <a:t>&gt; a </a:t>
            </a:r>
            <a:r>
              <a:rPr lang="en-US" sz="2400" dirty="0"/>
              <a:t>year with paraplegia (weight 0.57</a:t>
            </a:r>
            <a:r>
              <a:rPr lang="en-US" sz="2400" dirty="0" smtClean="0"/>
              <a:t>) &gt; a </a:t>
            </a:r>
            <a:r>
              <a:rPr lang="en-US" sz="2400" dirty="0"/>
              <a:t>year with </a:t>
            </a:r>
            <a:r>
              <a:rPr lang="en-US" sz="2400" dirty="0" smtClean="0"/>
              <a:t>unremitting unipolar </a:t>
            </a:r>
            <a:r>
              <a:rPr lang="en-US" sz="2400" dirty="0"/>
              <a:t>major depression (weight 0.76)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A </a:t>
            </a:r>
            <a:r>
              <a:rPr lang="en-US" sz="2400" dirty="0"/>
              <a:t>year in good health followed by death </a:t>
            </a:r>
            <a:r>
              <a:rPr lang="en-US" sz="2400" dirty="0" smtClean="0"/>
              <a:t>&gt; a </a:t>
            </a:r>
            <a:r>
              <a:rPr lang="en-US" sz="2400" dirty="0"/>
              <a:t>year with paraplegia followed by death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A </a:t>
            </a:r>
            <a:r>
              <a:rPr lang="en-US" sz="2400" dirty="0"/>
              <a:t>person to live three years with paraplegia followed by death </a:t>
            </a:r>
            <a:r>
              <a:rPr lang="en-US" sz="2400" dirty="0" smtClean="0"/>
              <a:t>&gt; one </a:t>
            </a:r>
            <a:r>
              <a:rPr lang="en-US" sz="2400" dirty="0"/>
              <a:t>year of good </a:t>
            </a:r>
            <a:r>
              <a:rPr lang="en-US" sz="2400" dirty="0" smtClean="0"/>
              <a:t>health followed </a:t>
            </a:r>
            <a:r>
              <a:rPr lang="en-US" sz="2400" dirty="0"/>
              <a:t>by death </a:t>
            </a:r>
            <a:endParaRPr lang="en-US" sz="2400" dirty="0" smtClean="0"/>
          </a:p>
          <a:p>
            <a:pPr lvl="1"/>
            <a:r>
              <a:rPr lang="en-US" sz="2000" dirty="0" smtClean="0"/>
              <a:t>(</a:t>
            </a:r>
            <a:r>
              <a:rPr lang="en-US" sz="2000" dirty="0"/>
              <a:t>3 years x (1-0.57) = 1.3 ‘healthy’ years is greater than 1 year of good health).</a:t>
            </a:r>
          </a:p>
        </p:txBody>
      </p:sp>
    </p:spTree>
    <p:extLst>
      <p:ext uri="{BB962C8B-B14F-4D97-AF65-F5344CB8AC3E}">
        <p14:creationId xmlns:p14="http://schemas.microsoft.com/office/powerpoint/2010/main" val="19911416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DALY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Disability Weights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7925080"/>
              </p:ext>
            </p:extLst>
          </p:nvPr>
        </p:nvGraphicFramePr>
        <p:xfrm>
          <a:off x="457200" y="2115026"/>
          <a:ext cx="8229600" cy="41097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46954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lack"/>
                          <a:cs typeface="Avenir Black"/>
                        </a:rPr>
                        <a:t>Disease</a:t>
                      </a:r>
                      <a:endParaRPr lang="en-US" sz="2400" dirty="0">
                        <a:latin typeface="Avenir Black"/>
                        <a:cs typeface="Avenir Blac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lack"/>
                          <a:cs typeface="Avenir Black"/>
                        </a:rPr>
                        <a:t>Disability Weights</a:t>
                      </a:r>
                      <a:endParaRPr lang="en-US" sz="2400" dirty="0">
                        <a:latin typeface="Avenir Black"/>
                        <a:cs typeface="Avenir Black"/>
                      </a:endParaRPr>
                    </a:p>
                  </a:txBody>
                  <a:tcPr/>
                </a:tc>
              </a:tr>
              <a:tr h="46954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Tuberculosis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0.331 (0.222– 0.450)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46954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HIV/AIDS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0.547 (0.382–0.715)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469548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Major Depression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0.655 (0.469–0.816)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81045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Moderate Generalized Musculoskeletal Problems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0.292 (0.197–0.410)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4695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Iodine-deficiency </a:t>
                      </a:r>
                      <a:r>
                        <a:rPr lang="en-US" sz="2400" dirty="0" err="1" smtClean="0">
                          <a:latin typeface="Avenir Book"/>
                          <a:cs typeface="Avenir Book"/>
                        </a:rPr>
                        <a:t>goitre</a:t>
                      </a:r>
                      <a:endParaRPr lang="en-US" sz="2400" dirty="0" smtClean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0.200 (0.134–0.283)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4695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Kwashiorkor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0.055 (0.033–0.085)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46954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Severe wasting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Avenir Book"/>
                          <a:cs typeface="Avenir Book"/>
                        </a:rPr>
                        <a:t>0.127 (0.081–0.183)</a:t>
                      </a:r>
                      <a:endParaRPr lang="en-US" sz="2400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38697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DALY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Discounting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The </a:t>
            </a:r>
            <a:r>
              <a:rPr lang="en-US" dirty="0"/>
              <a:t>GBD applied </a:t>
            </a:r>
            <a:r>
              <a:rPr lang="en-US" dirty="0" smtClean="0"/>
              <a:t>a</a:t>
            </a:r>
            <a:r>
              <a:rPr lang="en-US" dirty="0"/>
              <a:t> </a:t>
            </a:r>
            <a:r>
              <a:rPr lang="en-US" dirty="0" smtClean="0"/>
              <a:t>3</a:t>
            </a:r>
            <a:r>
              <a:rPr lang="en-US" dirty="0"/>
              <a:t>% time discount rate to years of life lost in the future to estimate the net present value of years of life lost.</a:t>
            </a:r>
          </a:p>
          <a:p>
            <a:r>
              <a:rPr lang="en-US" dirty="0"/>
              <a:t>With this discount rate, a year of healthy life gained in 10 years’ time is worth 24% less than one </a:t>
            </a:r>
            <a:r>
              <a:rPr lang="en-US" dirty="0" smtClean="0"/>
              <a:t>gained now</a:t>
            </a:r>
            <a:r>
              <a:rPr lang="en-US" dirty="0"/>
              <a:t>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3629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DALY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Discounting – Why?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dirty="0"/>
              <a:t>To be consistent with measurement of health outcomes in cost-effectiveness analyses</a:t>
            </a:r>
          </a:p>
          <a:p>
            <a:r>
              <a:rPr lang="en-US" dirty="0"/>
              <a:t>To prevent giving excessive weight to deaths at younger ages</a:t>
            </a:r>
          </a:p>
          <a:p>
            <a:r>
              <a:rPr lang="en-US" dirty="0"/>
              <a:t>Disease eradication/research paradox</a:t>
            </a:r>
          </a:p>
        </p:txBody>
      </p:sp>
    </p:spTree>
    <p:extLst>
      <p:ext uri="{BB962C8B-B14F-4D97-AF65-F5344CB8AC3E}">
        <p14:creationId xmlns:p14="http://schemas.microsoft.com/office/powerpoint/2010/main" val="4234464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DALY Calculations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645551"/>
          </a:xfrm>
        </p:spPr>
        <p:txBody>
          <a:bodyPr anchor="ctr">
            <a:noAutofit/>
          </a:bodyPr>
          <a:lstStyle/>
          <a:p>
            <a:pPr marL="0" indent="0" algn="ctr">
              <a:buNone/>
            </a:pPr>
            <a:r>
              <a:rPr lang="en-US" b="1" dirty="0" smtClean="0"/>
              <a:t>DALY</a:t>
            </a:r>
            <a:r>
              <a:rPr lang="en-US" dirty="0" smtClean="0"/>
              <a:t> = Years Lived with Disability (YLD) + Years of Life Lost (YLL)</a:t>
            </a:r>
          </a:p>
        </p:txBody>
      </p:sp>
      <p:pic>
        <p:nvPicPr>
          <p:cNvPr id="4" name="Picture 3" descr="time 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5751"/>
            <a:ext cx="9144000" cy="156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01971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YLD</a:t>
            </a:r>
            <a:br>
              <a:rPr lang="en-US" dirty="0" smtClean="0"/>
            </a:br>
            <a:r>
              <a:rPr lang="en-US" sz="3200" dirty="0" smtClean="0"/>
              <a:t>Years Lived with Disability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YLD = I x DW x L</a:t>
            </a:r>
          </a:p>
          <a:p>
            <a:pPr lvl="2"/>
            <a:r>
              <a:rPr lang="en-US" dirty="0" smtClean="0"/>
              <a:t>I = number of incident cases</a:t>
            </a:r>
          </a:p>
          <a:p>
            <a:pPr lvl="2"/>
            <a:r>
              <a:rPr lang="en-US" dirty="0" smtClean="0"/>
              <a:t>DW = disability weight</a:t>
            </a:r>
          </a:p>
          <a:p>
            <a:pPr lvl="2"/>
            <a:r>
              <a:rPr lang="en-US" dirty="0" smtClean="0"/>
              <a:t>L = average duration of the case until remission or death (years)</a:t>
            </a:r>
          </a:p>
          <a:p>
            <a:pPr lvl="2"/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time 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5751"/>
            <a:ext cx="9144000" cy="156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3205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YLL</a:t>
            </a:r>
            <a:br>
              <a:rPr lang="en-US" dirty="0" smtClean="0"/>
            </a:br>
            <a:r>
              <a:rPr lang="en-US" sz="3200" dirty="0" smtClean="0"/>
              <a:t>Years of Life Lost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YLL = N x L</a:t>
            </a:r>
          </a:p>
          <a:p>
            <a:pPr lvl="2"/>
            <a:r>
              <a:rPr lang="en-US" dirty="0"/>
              <a:t>N = number of deaths</a:t>
            </a:r>
          </a:p>
          <a:p>
            <a:pPr lvl="2"/>
            <a:r>
              <a:rPr lang="en-US" dirty="0"/>
              <a:t>L = standard life expectancy at age of death in </a:t>
            </a:r>
            <a:r>
              <a:rPr lang="en-US" dirty="0" err="1"/>
              <a:t>yrs</a:t>
            </a:r>
            <a:endParaRPr lang="en-US" dirty="0"/>
          </a:p>
        </p:txBody>
      </p:sp>
      <p:pic>
        <p:nvPicPr>
          <p:cNvPr id="5" name="Picture 4" descr="time li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245751"/>
            <a:ext cx="9144000" cy="1564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2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DALY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Critique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Doesn</a:t>
            </a:r>
            <a:r>
              <a:rPr lang="fr-FR" dirty="0" smtClean="0"/>
              <a:t>’</a:t>
            </a:r>
            <a:r>
              <a:rPr lang="en-US" dirty="0" smtClean="0"/>
              <a:t>t help determine the right intervention</a:t>
            </a:r>
          </a:p>
          <a:p>
            <a:r>
              <a:rPr lang="en-US" dirty="0" smtClean="0"/>
              <a:t>The true “burden” of disease will depend on the economic, family and social circumstances</a:t>
            </a:r>
          </a:p>
          <a:p>
            <a:r>
              <a:rPr lang="en-US" dirty="0" smtClean="0"/>
              <a:t>Multi-pathology is not the same as multi-causality.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740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DALY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Critique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dirty="0" smtClean="0"/>
              <a:t>Discriminates </a:t>
            </a:r>
            <a:r>
              <a:rPr lang="en-US" dirty="0"/>
              <a:t>against young and the old</a:t>
            </a:r>
          </a:p>
          <a:p>
            <a:pPr>
              <a:lnSpc>
                <a:spcPct val="120000"/>
              </a:lnSpc>
              <a:defRPr/>
            </a:pPr>
            <a:r>
              <a:rPr lang="en-US" dirty="0" smtClean="0"/>
              <a:t>Does </a:t>
            </a:r>
            <a:r>
              <a:rPr lang="en-US" dirty="0"/>
              <a:t>not assess qualitative difference in outcomes</a:t>
            </a:r>
          </a:p>
          <a:p>
            <a:pPr>
              <a:lnSpc>
                <a:spcPct val="120000"/>
              </a:lnSpc>
              <a:defRPr/>
            </a:pPr>
            <a:r>
              <a:rPr lang="en-US" dirty="0"/>
              <a:t>No Male-Female difference in length of life </a:t>
            </a:r>
          </a:p>
          <a:p>
            <a:pPr>
              <a:lnSpc>
                <a:spcPct val="120000"/>
              </a:lnSpc>
              <a:defRPr/>
            </a:pPr>
            <a:r>
              <a:rPr lang="en-US" dirty="0"/>
              <a:t>Discounting future health </a:t>
            </a:r>
            <a:r>
              <a:rPr lang="en-US" dirty="0" smtClean="0"/>
              <a:t>outcomes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3533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Global Burden of Disease – How?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Morbidity </a:t>
            </a:r>
            <a:r>
              <a:rPr lang="en-US" dirty="0"/>
              <a:t>indicators</a:t>
            </a:r>
          </a:p>
          <a:p>
            <a:r>
              <a:rPr lang="en-US" dirty="0"/>
              <a:t>Mortality indicators</a:t>
            </a:r>
          </a:p>
          <a:p>
            <a:r>
              <a:rPr lang="en-US" dirty="0"/>
              <a:t>Disability indicators</a:t>
            </a:r>
          </a:p>
          <a:p>
            <a:r>
              <a:rPr lang="en-US" dirty="0"/>
              <a:t>Nutritional status indicators</a:t>
            </a:r>
          </a:p>
          <a:p>
            <a:r>
              <a:rPr lang="en-US" dirty="0"/>
              <a:t>Health Care </a:t>
            </a:r>
            <a:r>
              <a:rPr lang="en-US" dirty="0" smtClean="0"/>
              <a:t>delivery indicators</a:t>
            </a:r>
          </a:p>
          <a:p>
            <a:r>
              <a:rPr lang="en-US" dirty="0"/>
              <a:t>Utilization Rates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Indicators </a:t>
            </a:r>
            <a:r>
              <a:rPr lang="en-US" dirty="0"/>
              <a:t>of Social and Mental Health</a:t>
            </a:r>
          </a:p>
          <a:p>
            <a:r>
              <a:rPr lang="en-US" dirty="0"/>
              <a:t>Environmental Indicators</a:t>
            </a:r>
          </a:p>
          <a:p>
            <a:r>
              <a:rPr lang="en-US" dirty="0"/>
              <a:t>Socio-economic Indicators</a:t>
            </a:r>
          </a:p>
          <a:p>
            <a:r>
              <a:rPr lang="en-US" dirty="0"/>
              <a:t>Health Policy Indicators</a:t>
            </a:r>
          </a:p>
          <a:p>
            <a:r>
              <a:rPr lang="en-US" dirty="0"/>
              <a:t>Indicators of quality of Life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7107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2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2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2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2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2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3" dur="2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200"/>
                            </p:stCondLst>
                            <p:childTnLst>
                              <p:par>
                                <p:cTn id="3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2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4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2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2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600"/>
                            </p:stCondLst>
                            <p:childTnLst>
                              <p:par>
                                <p:cTn id="4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2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8" dur="2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8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2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2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2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8" dur="2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gbdc-cover150x200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73599">
            <a:off x="3032872" y="470136"/>
            <a:ext cx="2839168" cy="3785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cap="none" dirty="0" smtClean="0"/>
              <a:t>The Global Burden of Disease</a:t>
            </a:r>
            <a:r>
              <a:rPr lang="en-US" cap="none" dirty="0"/>
              <a:t> </a:t>
            </a:r>
            <a:r>
              <a:rPr lang="en-US" cap="none" dirty="0" smtClean="0"/>
              <a:t>Study 2010</a:t>
            </a:r>
            <a:endParaRPr lang="en-US" cap="none" dirty="0"/>
          </a:p>
        </p:txBody>
      </p:sp>
    </p:spTree>
    <p:extLst>
      <p:ext uri="{BB962C8B-B14F-4D97-AF65-F5344CB8AC3E}">
        <p14:creationId xmlns:p14="http://schemas.microsoft.com/office/powerpoint/2010/main" val="3580540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DALYs / 1,00,000</a:t>
            </a:r>
            <a:br>
              <a:rPr lang="en-US" dirty="0" smtClean="0"/>
            </a:br>
            <a:r>
              <a:rPr lang="en-US" sz="3200" dirty="0" smtClean="0"/>
              <a:t>GBD Study 2010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21357221"/>
              </p:ext>
            </p:extLst>
          </p:nvPr>
        </p:nvGraphicFramePr>
        <p:xfrm>
          <a:off x="457200" y="1600200"/>
          <a:ext cx="8229600" cy="4790439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lack"/>
                          <a:cs typeface="Avenir Black"/>
                        </a:rPr>
                        <a:t>Cause</a:t>
                      </a:r>
                      <a:endParaRPr lang="en-US" dirty="0">
                        <a:latin typeface="Avenir Black"/>
                        <a:cs typeface="Avenir Blac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lack"/>
                          <a:cs typeface="Avenir Black"/>
                        </a:rPr>
                        <a:t>1990</a:t>
                      </a:r>
                      <a:endParaRPr lang="en-US" dirty="0">
                        <a:latin typeface="Avenir Black"/>
                        <a:cs typeface="Avenir Blac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lack"/>
                          <a:cs typeface="Avenir Black"/>
                        </a:rPr>
                        <a:t>2010</a:t>
                      </a:r>
                      <a:endParaRPr lang="en-US" dirty="0">
                        <a:latin typeface="Avenir Black"/>
                        <a:cs typeface="Avenir Blac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lack"/>
                          <a:cs typeface="Avenir Black"/>
                        </a:rPr>
                        <a:t>Change</a:t>
                      </a:r>
                      <a:endParaRPr lang="en-US" dirty="0">
                        <a:latin typeface="Avenir Black"/>
                        <a:cs typeface="Avenir Blac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Tuberculosis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1155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717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-37.9%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HIV/AIDS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342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1184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246.3%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Malaria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1304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1200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-8.0%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Common Infectious Diseases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10245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4107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-59.9%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Maternal</a:t>
                      </a:r>
                      <a:r>
                        <a:rPr lang="en-US" baseline="0" dirty="0" smtClean="0">
                          <a:latin typeface="Avenir Book"/>
                          <a:cs typeface="Avenir Book"/>
                        </a:rPr>
                        <a:t> Disorder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407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234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-42.6%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Mental disorders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2539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2688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5.9%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Endocrine Disorders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1605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1777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10.7%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Musculoskeletal Disorders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2198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2462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12%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All Causes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47205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36145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Avenir Book"/>
                          <a:cs typeface="Avenir Book"/>
                        </a:rPr>
                        <a:t>-23.4%</a:t>
                      </a:r>
                      <a:endParaRPr lang="en-US" dirty="0">
                        <a:latin typeface="Avenir Book"/>
                        <a:cs typeface="Avenir Book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0183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global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626" r="-20626"/>
          <a:stretch>
            <a:fillRect/>
          </a:stretch>
        </p:blipFill>
        <p:spPr>
          <a:xfrm>
            <a:off x="-1432383" y="462299"/>
            <a:ext cx="11995516" cy="6597072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3002"/>
            <a:ext cx="8229600" cy="1143000"/>
          </a:xfrm>
        </p:spPr>
        <p:txBody>
          <a:bodyPr/>
          <a:lstStyle/>
          <a:p>
            <a:r>
              <a:rPr lang="en-US" dirty="0" smtClean="0"/>
              <a:t>Global DALY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6118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ndi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96090"/>
            <a:ext cx="7454900" cy="641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83002"/>
            <a:ext cx="8229600" cy="1143000"/>
          </a:xfrm>
        </p:spPr>
        <p:txBody>
          <a:bodyPr/>
          <a:lstStyle/>
          <a:p>
            <a:r>
              <a:rPr lang="en-US" dirty="0" smtClean="0"/>
              <a:t>India - DALY Trends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8193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enrolmentform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4152" r="-24152"/>
          <a:stretch>
            <a:fillRect/>
          </a:stretch>
        </p:blipFill>
        <p:spPr>
          <a:xfrm>
            <a:off x="-2036433" y="-402721"/>
            <a:ext cx="13202238" cy="7260722"/>
          </a:xfrm>
        </p:spPr>
      </p:pic>
      <p:sp>
        <p:nvSpPr>
          <p:cNvPr id="5" name="Rectangle 4"/>
          <p:cNvSpPr/>
          <p:nvPr/>
        </p:nvSpPr>
        <p:spPr>
          <a:xfrm>
            <a:off x="3565503" y="5786438"/>
            <a:ext cx="425908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6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venir Heavy"/>
                <a:cs typeface="Avenir Heavy"/>
              </a:rPr>
              <a:t>Thank You</a:t>
            </a:r>
            <a:endParaRPr lang="en-US" sz="6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42397111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err="1"/>
              <a:t>Donev</a:t>
            </a:r>
            <a:r>
              <a:rPr lang="en-US" dirty="0"/>
              <a:t> D, </a:t>
            </a:r>
            <a:r>
              <a:rPr lang="en-US" dirty="0" err="1"/>
              <a:t>Zaletel-Kragelj</a:t>
            </a:r>
            <a:r>
              <a:rPr lang="en-US" dirty="0"/>
              <a:t> L, </a:t>
            </a:r>
            <a:r>
              <a:rPr lang="en-US" dirty="0" err="1"/>
              <a:t>Bjegović</a:t>
            </a:r>
            <a:r>
              <a:rPr lang="en-US" dirty="0"/>
              <a:t> V, </a:t>
            </a:r>
            <a:r>
              <a:rPr lang="en-US" dirty="0" err="1"/>
              <a:t>Burazeri</a:t>
            </a:r>
            <a:r>
              <a:rPr lang="en-US" dirty="0"/>
              <a:t> G. Measuring the burden of disease: Disability Adjusted Life Years (DALY). Methods and tools in public health. 2010;30:715.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Murray CJL, Lopez AD. Global comparative assessments in the health sector: disease burden, expenditures and intervention packages : collected reprints from the Bulletin of the World Health Organization: World Health Organization; 1994.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 err="1"/>
              <a:t>Mathers</a:t>
            </a:r>
            <a:r>
              <a:rPr lang="en-US" dirty="0"/>
              <a:t> CD, </a:t>
            </a:r>
            <a:r>
              <a:rPr lang="en-US" dirty="0" err="1"/>
              <a:t>Vos</a:t>
            </a:r>
            <a:r>
              <a:rPr lang="en-US" dirty="0"/>
              <a:t> T, Lopez AD, Salomon J, </a:t>
            </a:r>
            <a:r>
              <a:rPr lang="en-US" dirty="0" err="1"/>
              <a:t>Ezzati</a:t>
            </a:r>
            <a:r>
              <a:rPr lang="en-US" dirty="0"/>
              <a:t> M (ed.) 2001. National Burden of Disease Studies: A Practical Guide. Edition 2.0. Global Program on Evidence for Health Policy. Geneva: World Health Organization.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/>
            </a:pPr>
            <a:r>
              <a:rPr lang="en-US" dirty="0"/>
              <a:t>Murray CJL, </a:t>
            </a:r>
            <a:r>
              <a:rPr lang="en-US" dirty="0" err="1"/>
              <a:t>Vos</a:t>
            </a:r>
            <a:r>
              <a:rPr lang="en-US" dirty="0"/>
              <a:t> T, Lozano R, </a:t>
            </a:r>
            <a:r>
              <a:rPr lang="en-US" dirty="0" err="1"/>
              <a:t>Naghavi</a:t>
            </a:r>
            <a:r>
              <a:rPr lang="en-US" dirty="0"/>
              <a:t> M, Flaxman AD, Michaud C, et al. Disability-adjusted life years (DALYs) for 291 diseases and injuries in 21 regions, 1990?2010: a systematic analysis for the Global Burden of Disease Study 2010. The Lancet. 2012;380(9859):2197-223.</a:t>
            </a:r>
          </a:p>
        </p:txBody>
      </p:sp>
    </p:spTree>
    <p:extLst>
      <p:ext uri="{BB962C8B-B14F-4D97-AF65-F5344CB8AC3E}">
        <p14:creationId xmlns:p14="http://schemas.microsoft.com/office/powerpoint/2010/main" val="348245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514350" indent="-514350">
              <a:lnSpc>
                <a:spcPct val="120000"/>
              </a:lnSpc>
              <a:buFont typeface="+mj-lt"/>
              <a:buAutoNum type="arabicPeriod" startAt="5"/>
            </a:pPr>
            <a:r>
              <a:rPr lang="en-US" dirty="0" err="1"/>
              <a:t>Mathers</a:t>
            </a:r>
            <a:r>
              <a:rPr lang="en-US" dirty="0"/>
              <a:t> CD, Fat DM, </a:t>
            </a:r>
            <a:r>
              <a:rPr lang="en-US" dirty="0" err="1"/>
              <a:t>Boerma</a:t>
            </a:r>
            <a:r>
              <a:rPr lang="en-US" dirty="0"/>
              <a:t> JT, Organization WH. The Global Burden of Disease: 2004 Update: World Health Organization; 2008.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5"/>
            </a:pPr>
            <a:r>
              <a:rPr lang="en-US" dirty="0"/>
              <a:t>Murray CJL. Summary measures of population health, 2002: concepts, ethics, measurement and applications: World Health Organization; 2002.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5"/>
            </a:pPr>
            <a:r>
              <a:rPr lang="en-US" dirty="0"/>
              <a:t>Global Burden of Disease. Institute of Health Metrics and Evaluation; 2012 [cited 2013 24 July]; Available from: http://www.healthmetricsandevaluation.org/gbd</a:t>
            </a:r>
            <a:r>
              <a:rPr lang="en-US" dirty="0">
                <a:hlinkClick r:id="rId2"/>
              </a:rPr>
              <a:t>.</a:t>
            </a:r>
            <a:endParaRPr lang="en-US" dirty="0"/>
          </a:p>
          <a:p>
            <a:pPr marL="514350" indent="-514350">
              <a:lnSpc>
                <a:spcPct val="120000"/>
              </a:lnSpc>
              <a:buFont typeface="+mj-lt"/>
              <a:buAutoNum type="arabicPeriod" startAt="5"/>
            </a:pPr>
            <a:r>
              <a:rPr lang="en-US" dirty="0"/>
              <a:t>Sayers B, </a:t>
            </a:r>
            <a:r>
              <a:rPr lang="en-US" dirty="0" err="1"/>
              <a:t>Fliedner</a:t>
            </a:r>
            <a:r>
              <a:rPr lang="en-US" dirty="0"/>
              <a:t> T. The critique of DALYs: a counter-reply. Bulletin of the World Health Organization. 1997;75(4):383.</a:t>
            </a:r>
          </a:p>
          <a:p>
            <a:pPr marL="514350" indent="-514350">
              <a:lnSpc>
                <a:spcPct val="120000"/>
              </a:lnSpc>
              <a:buFont typeface="+mj-lt"/>
              <a:buAutoNum type="arabicPeriod" startAt="5"/>
            </a:pPr>
            <a:r>
              <a:rPr lang="en-US" dirty="0"/>
              <a:t>Salomon JA, </a:t>
            </a:r>
            <a:r>
              <a:rPr lang="en-US" dirty="0" err="1"/>
              <a:t>Vos</a:t>
            </a:r>
            <a:r>
              <a:rPr lang="en-US" dirty="0"/>
              <a:t> T, Hogan DR, Gagnon M, </a:t>
            </a:r>
            <a:r>
              <a:rPr lang="en-US" dirty="0" err="1"/>
              <a:t>Naghavi</a:t>
            </a:r>
            <a:r>
              <a:rPr lang="en-US" dirty="0"/>
              <a:t> M, </a:t>
            </a:r>
            <a:r>
              <a:rPr lang="en-US" dirty="0" err="1"/>
              <a:t>Mokdad</a:t>
            </a:r>
            <a:r>
              <a:rPr lang="en-US" dirty="0"/>
              <a:t> A, et al. Common values in assessing health outcomes from disease and injury: disability weights measurement study for the Global Burden of Disease Study 2010. The Lancet. 2013;380(9859):2129-43.</a:t>
            </a:r>
          </a:p>
        </p:txBody>
      </p:sp>
    </p:spTree>
    <p:extLst>
      <p:ext uri="{BB962C8B-B14F-4D97-AF65-F5344CB8AC3E}">
        <p14:creationId xmlns:p14="http://schemas.microsoft.com/office/powerpoint/2010/main" val="3482458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Global Burden of Disease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Summary </a:t>
            </a:r>
            <a:r>
              <a:rPr lang="en-US" b="1" dirty="0"/>
              <a:t>measures of population health: </a:t>
            </a:r>
            <a:r>
              <a:rPr lang="en-US" dirty="0"/>
              <a:t>measures that combine information on mortality and non-fatal health outcomes to represent the health of a particular population as a single number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2964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1940s</a:t>
            </a:r>
            <a:r>
              <a:rPr lang="en-US" dirty="0"/>
              <a:t>: </a:t>
            </a:r>
            <a:r>
              <a:rPr lang="en-US" dirty="0" smtClean="0"/>
              <a:t>Concept </a:t>
            </a:r>
            <a:r>
              <a:rPr lang="en-US" dirty="0"/>
              <a:t>of </a:t>
            </a:r>
            <a:r>
              <a:rPr lang="en-US" dirty="0" smtClean="0"/>
              <a:t>“</a:t>
            </a:r>
            <a:r>
              <a:rPr lang="en-US" dirty="0"/>
              <a:t>Years of Life Lost”.</a:t>
            </a:r>
          </a:p>
          <a:p>
            <a:r>
              <a:rPr lang="en-US" b="1" dirty="0" smtClean="0"/>
              <a:t>1971</a:t>
            </a:r>
            <a:r>
              <a:rPr lang="en-US" dirty="0" smtClean="0"/>
              <a:t>: Sullivan’s </a:t>
            </a:r>
            <a:r>
              <a:rPr lang="en-US" dirty="0"/>
              <a:t>Index </a:t>
            </a:r>
            <a:endParaRPr lang="en-US" dirty="0" smtClean="0"/>
          </a:p>
          <a:p>
            <a:r>
              <a:rPr lang="en-US" b="1" dirty="0" smtClean="0"/>
              <a:t>1983</a:t>
            </a:r>
            <a:r>
              <a:rPr lang="en-US" dirty="0" smtClean="0"/>
              <a:t>: Quality </a:t>
            </a:r>
            <a:r>
              <a:rPr lang="en-US" dirty="0"/>
              <a:t>Adjusted Life Expectancy (</a:t>
            </a:r>
            <a:r>
              <a:rPr lang="en-US" dirty="0" smtClean="0"/>
              <a:t>QALE</a:t>
            </a:r>
            <a:r>
              <a:rPr lang="en-US" dirty="0"/>
              <a:t>).</a:t>
            </a:r>
          </a:p>
          <a:p>
            <a:r>
              <a:rPr lang="en-US" b="1" dirty="0" smtClean="0"/>
              <a:t>1990</a:t>
            </a:r>
            <a:r>
              <a:rPr lang="en-US" dirty="0" smtClean="0"/>
              <a:t>: GBD </a:t>
            </a:r>
            <a:r>
              <a:rPr lang="en-US" dirty="0"/>
              <a:t>study </a:t>
            </a:r>
            <a:r>
              <a:rPr lang="en-US" dirty="0" smtClean="0"/>
              <a:t>– </a:t>
            </a:r>
            <a:r>
              <a:rPr lang="en-US" dirty="0"/>
              <a:t>DALYs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b="1" dirty="0" smtClean="0"/>
              <a:t>1998</a:t>
            </a:r>
            <a:r>
              <a:rPr lang="en-US" dirty="0" smtClean="0"/>
              <a:t>: </a:t>
            </a:r>
            <a:r>
              <a:rPr lang="en-US" dirty="0" err="1" smtClean="0"/>
              <a:t>HeaLY</a:t>
            </a:r>
            <a:endParaRPr lang="en-US" dirty="0"/>
          </a:p>
          <a:p>
            <a:r>
              <a:rPr lang="en-US" dirty="0"/>
              <a:t>DALE, HALE, QALY, DFLE </a:t>
            </a:r>
            <a:r>
              <a:rPr lang="en-US" dirty="0" smtClean="0"/>
              <a:t>followed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3425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Applications of SMPH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4478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10000"/>
              </a:lnSpc>
            </a:pPr>
            <a:r>
              <a:rPr lang="en-US" dirty="0" smtClean="0"/>
              <a:t>Comparison </a:t>
            </a:r>
            <a:r>
              <a:rPr lang="en-US" dirty="0"/>
              <a:t>of health conditions or overall health status. </a:t>
            </a:r>
          </a:p>
          <a:p>
            <a:pPr>
              <a:lnSpc>
                <a:spcPct val="110000"/>
              </a:lnSpc>
            </a:pPr>
            <a:r>
              <a:rPr lang="en-US" dirty="0"/>
              <a:t>Quantification of health inequalities.</a:t>
            </a:r>
          </a:p>
          <a:p>
            <a:pPr>
              <a:lnSpc>
                <a:spcPct val="110000"/>
              </a:lnSpc>
            </a:pPr>
            <a:r>
              <a:rPr lang="en-US" dirty="0" smtClean="0"/>
              <a:t>Measuring </a:t>
            </a:r>
            <a:r>
              <a:rPr lang="en-US" dirty="0"/>
              <a:t>magnitude of different health problems using a common metrics.</a:t>
            </a:r>
          </a:p>
          <a:p>
            <a:pPr>
              <a:lnSpc>
                <a:spcPct val="110000"/>
              </a:lnSpc>
            </a:pPr>
            <a:r>
              <a:rPr lang="en-US" dirty="0"/>
              <a:t>Cost Effective Analysis of the benefits of health interventions.</a:t>
            </a:r>
          </a:p>
          <a:p>
            <a:pPr>
              <a:lnSpc>
                <a:spcPct val="110000"/>
              </a:lnSpc>
            </a:pPr>
            <a:r>
              <a:rPr lang="en-US" dirty="0"/>
              <a:t>Information in setting priorities for health planning, public health programs, research and development, and professional training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703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SMPH - Types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venir Heavy"/>
                <a:cs typeface="Avenir Heavy"/>
              </a:rPr>
              <a:t>Health Expectancy</a:t>
            </a:r>
            <a:endParaRPr lang="en-US" dirty="0">
              <a:latin typeface="Avenir Heavy"/>
              <a:cs typeface="Avenir Heavy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Health expectancies measure years of life gained or years of improved quality of life.</a:t>
            </a:r>
          </a:p>
          <a:p>
            <a:pPr lvl="1"/>
            <a:r>
              <a:rPr lang="en-US" dirty="0"/>
              <a:t>Disability-free life expectancy (DFLE)</a:t>
            </a:r>
          </a:p>
          <a:p>
            <a:pPr lvl="1"/>
            <a:r>
              <a:rPr lang="en-US" dirty="0"/>
              <a:t>Disability-adjusted life expectancy (DALE)</a:t>
            </a:r>
          </a:p>
          <a:p>
            <a:pPr lvl="1"/>
            <a:r>
              <a:rPr lang="en-US" dirty="0"/>
              <a:t>Healthy adjusted life expectancy (HALE)</a:t>
            </a:r>
          </a:p>
          <a:p>
            <a:pPr lvl="1"/>
            <a:r>
              <a:rPr lang="en-US" dirty="0"/>
              <a:t>Quality adjusted life expectancy (QALE)</a:t>
            </a:r>
          </a:p>
          <a:p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>
                <a:latin typeface="Avenir Heavy"/>
                <a:cs typeface="Avenir Heavy"/>
              </a:rPr>
              <a:t>Health Gaps</a:t>
            </a:r>
            <a:endParaRPr lang="en-US" dirty="0">
              <a:latin typeface="Avenir Heavy"/>
              <a:cs typeface="Avenir Heavy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Health gaps measure lost years of full health in comparison with some ‘ideal’ health status or accepted standard.</a:t>
            </a:r>
          </a:p>
          <a:p>
            <a:pPr lvl="1"/>
            <a:r>
              <a:rPr lang="en-US" dirty="0" smtClean="0"/>
              <a:t>Potential Years of Life Lost (PYLL)</a:t>
            </a:r>
          </a:p>
          <a:p>
            <a:pPr lvl="1"/>
            <a:r>
              <a:rPr lang="en-US" dirty="0" smtClean="0"/>
              <a:t>Quality Adjusted Life Years (QALY),</a:t>
            </a:r>
          </a:p>
          <a:p>
            <a:pPr lvl="1"/>
            <a:r>
              <a:rPr lang="en-US" dirty="0" smtClean="0"/>
              <a:t>Disability Adjusted Life Years (DALY)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67803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Survival Curve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34442220"/>
              </p:ext>
            </p:extLst>
          </p:nvPr>
        </p:nvGraphicFramePr>
        <p:xfrm>
          <a:off x="457200" y="1514395"/>
          <a:ext cx="8229600" cy="54015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Oval 5"/>
          <p:cNvSpPr/>
          <p:nvPr/>
        </p:nvSpPr>
        <p:spPr>
          <a:xfrm>
            <a:off x="1993593" y="4383091"/>
            <a:ext cx="610940" cy="6109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800" dirty="0" smtClean="0">
                <a:latin typeface="Avenir Black"/>
                <a:cs typeface="Avenir Black"/>
              </a:rPr>
              <a:t>A</a:t>
            </a:r>
            <a:endParaRPr lang="en-US" sz="2800" dirty="0">
              <a:latin typeface="Avenir Black"/>
              <a:cs typeface="Avenir Black"/>
            </a:endParaRPr>
          </a:p>
        </p:txBody>
      </p:sp>
      <p:sp>
        <p:nvSpPr>
          <p:cNvPr id="7" name="Oval 6"/>
          <p:cNvSpPr/>
          <p:nvPr/>
        </p:nvSpPr>
        <p:spPr>
          <a:xfrm>
            <a:off x="4332523" y="2389120"/>
            <a:ext cx="610940" cy="6109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800" dirty="0" smtClean="0">
                <a:latin typeface="Avenir Black"/>
                <a:cs typeface="Avenir Black"/>
              </a:rPr>
              <a:t>B</a:t>
            </a:r>
            <a:endParaRPr lang="en-US" sz="2800" dirty="0">
              <a:latin typeface="Avenir Black"/>
              <a:cs typeface="Avenir Black"/>
            </a:endParaRPr>
          </a:p>
        </p:txBody>
      </p:sp>
      <p:sp>
        <p:nvSpPr>
          <p:cNvPr id="8" name="Oval 7"/>
          <p:cNvSpPr/>
          <p:nvPr/>
        </p:nvSpPr>
        <p:spPr>
          <a:xfrm>
            <a:off x="5578175" y="1778180"/>
            <a:ext cx="610940" cy="61094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en-US" sz="2800" dirty="0" smtClean="0">
                <a:latin typeface="Avenir Black"/>
                <a:cs typeface="Avenir Black"/>
              </a:rPr>
              <a:t>C</a:t>
            </a:r>
            <a:endParaRPr lang="en-US" sz="2800" dirty="0">
              <a:latin typeface="Avenir Black"/>
              <a:cs typeface="Avenir Black"/>
            </a:endParaRPr>
          </a:p>
        </p:txBody>
      </p:sp>
      <p:sp>
        <p:nvSpPr>
          <p:cNvPr id="9" name="Line Callout 1 (Accent Bar) 8"/>
          <p:cNvSpPr/>
          <p:nvPr/>
        </p:nvSpPr>
        <p:spPr>
          <a:xfrm>
            <a:off x="3601006" y="4785056"/>
            <a:ext cx="2395527" cy="771467"/>
          </a:xfrm>
          <a:prstGeom prst="accentCallout1">
            <a:avLst>
              <a:gd name="adj1" fmla="val 18750"/>
              <a:gd name="adj2" fmla="val -8333"/>
              <a:gd name="adj3" fmla="val -2103"/>
              <a:gd name="adj4" fmla="val -41018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venir Black"/>
                <a:cs typeface="Avenir Black"/>
              </a:rPr>
              <a:t>Time </a:t>
            </a:r>
            <a:r>
              <a:rPr lang="en-US" dirty="0">
                <a:latin typeface="Avenir Black"/>
                <a:cs typeface="Avenir Black"/>
              </a:rPr>
              <a:t>lived in optimal health</a:t>
            </a:r>
          </a:p>
        </p:txBody>
      </p:sp>
      <p:sp>
        <p:nvSpPr>
          <p:cNvPr id="10" name="Line Callout 1 (Accent Bar) 9"/>
          <p:cNvSpPr/>
          <p:nvPr/>
        </p:nvSpPr>
        <p:spPr>
          <a:xfrm flipH="1">
            <a:off x="1615130" y="2823234"/>
            <a:ext cx="2395527" cy="771467"/>
          </a:xfrm>
          <a:prstGeom prst="accentCallout1">
            <a:avLst>
              <a:gd name="adj1" fmla="val 18750"/>
              <a:gd name="adj2" fmla="val -8333"/>
              <a:gd name="adj3" fmla="val 6231"/>
              <a:gd name="adj4" fmla="val -15515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2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Avenir Black"/>
                <a:cs typeface="Avenir Black"/>
              </a:rPr>
              <a:t>Time </a:t>
            </a:r>
            <a:r>
              <a:rPr lang="en-US" dirty="0">
                <a:latin typeface="Avenir Black"/>
                <a:cs typeface="Avenir Black"/>
              </a:rPr>
              <a:t>lived in suboptimal health</a:t>
            </a:r>
          </a:p>
        </p:txBody>
      </p:sp>
      <p:sp>
        <p:nvSpPr>
          <p:cNvPr id="11" name="Line Callout 1 (Accent Bar) 10"/>
          <p:cNvSpPr/>
          <p:nvPr/>
        </p:nvSpPr>
        <p:spPr>
          <a:xfrm>
            <a:off x="6635933" y="2421426"/>
            <a:ext cx="2018713" cy="771467"/>
          </a:xfrm>
          <a:prstGeom prst="accentCallout1">
            <a:avLst>
              <a:gd name="adj1" fmla="val 18750"/>
              <a:gd name="adj2" fmla="val -8333"/>
              <a:gd name="adj3" fmla="val -12522"/>
              <a:gd name="adj4" fmla="val -25582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2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2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atin typeface="Avenir Black"/>
                <a:cs typeface="Avenir Black"/>
              </a:rPr>
              <a:t>Time lost due to mortality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932607" y="3118551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64202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Life Expectancy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Total </a:t>
            </a:r>
            <a:r>
              <a:rPr lang="en-US" dirty="0"/>
              <a:t>life expectancy at birth is given by the area under the upper curve</a:t>
            </a:r>
            <a:endParaRPr lang="en-US" dirty="0" smtClean="0"/>
          </a:p>
          <a:p>
            <a:r>
              <a:rPr lang="en-US" dirty="0" smtClean="0">
                <a:latin typeface="Avenir Black"/>
                <a:cs typeface="Avenir Black"/>
              </a:rPr>
              <a:t>Total </a:t>
            </a:r>
            <a:r>
              <a:rPr lang="en-US" dirty="0">
                <a:latin typeface="Avenir Black"/>
                <a:cs typeface="Avenir Black"/>
              </a:rPr>
              <a:t>life expectancy at </a:t>
            </a:r>
            <a:r>
              <a:rPr lang="en-US" dirty="0" smtClean="0">
                <a:latin typeface="Avenir Black"/>
                <a:cs typeface="Avenir Black"/>
              </a:rPr>
              <a:t>birth = A + B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4366131" y="4028112"/>
            <a:ext cx="4705668" cy="2683099"/>
            <a:chOff x="4985339" y="4546366"/>
            <a:chExt cx="3875323" cy="2131278"/>
          </a:xfrm>
        </p:grpSpPr>
        <p:graphicFrame>
          <p:nvGraphicFramePr>
            <p:cNvPr id="13" name="Content Placeholder 3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946431967"/>
                </p:ext>
              </p:extLst>
            </p:nvPr>
          </p:nvGraphicFramePr>
          <p:xfrm>
            <a:off x="4985339" y="4546366"/>
            <a:ext cx="3875323" cy="2131278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4" name="Oval 13"/>
            <p:cNvSpPr/>
            <p:nvPr/>
          </p:nvSpPr>
          <p:spPr>
            <a:xfrm>
              <a:off x="6521732" y="5343625"/>
              <a:ext cx="287692" cy="2876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400" dirty="0" smtClean="0">
                  <a:latin typeface="Avenir Black"/>
                  <a:cs typeface="Avenir Black"/>
                </a:rPr>
                <a:t>A</a:t>
              </a:r>
              <a:endParaRPr lang="en-US" sz="1400" dirty="0">
                <a:latin typeface="Avenir Black"/>
                <a:cs typeface="Avenir Black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6930846" y="4917324"/>
              <a:ext cx="287692" cy="2876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400" dirty="0" smtClean="0">
                  <a:latin typeface="Avenir Black"/>
                  <a:cs typeface="Avenir Black"/>
                </a:rPr>
                <a:t>B</a:t>
              </a:r>
              <a:endParaRPr lang="en-US" sz="1400" dirty="0">
                <a:latin typeface="Avenir Black"/>
                <a:cs typeface="Avenir Black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566090" y="4773478"/>
              <a:ext cx="287692" cy="287692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/>
            <a:lstStyle/>
            <a:p>
              <a:pPr algn="ctr">
                <a:lnSpc>
                  <a:spcPct val="80000"/>
                </a:lnSpc>
              </a:pPr>
              <a:r>
                <a:rPr lang="en-US" sz="1400" dirty="0" smtClean="0">
                  <a:latin typeface="Avenir Black"/>
                  <a:cs typeface="Avenir Black"/>
                </a:rPr>
                <a:t>C</a:t>
              </a:r>
              <a:endParaRPr lang="en-US" sz="1400" dirty="0">
                <a:latin typeface="Avenir Black"/>
                <a:cs typeface="Avenir Black"/>
              </a:endParaRPr>
            </a:p>
          </p:txBody>
        </p:sp>
      </p:grpSp>
      <p:sp>
        <p:nvSpPr>
          <p:cNvPr id="17" name="Rounded Rectangle 16"/>
          <p:cNvSpPr/>
          <p:nvPr/>
        </p:nvSpPr>
        <p:spPr>
          <a:xfrm>
            <a:off x="337625" y="4715904"/>
            <a:ext cx="4164037" cy="1199700"/>
          </a:xfrm>
          <a:prstGeom prst="round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108000" tIns="46800" rtlCol="0" anchor="ctr"/>
          <a:lstStyle/>
          <a:p>
            <a:pPr marL="285750" indent="-285750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A = time lived in optimal health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Avenir Book"/>
                <a:cs typeface="Avenir Book"/>
              </a:rPr>
              <a:t>B = time lived in suboptimal </a:t>
            </a:r>
            <a:r>
              <a:rPr lang="en-US" dirty="0" smtClean="0">
                <a:latin typeface="Avenir Book"/>
                <a:cs typeface="Avenir Book"/>
              </a:rPr>
              <a:t>health</a:t>
            </a:r>
            <a:endParaRPr lang="en-US" dirty="0"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802132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3859</TotalTime>
  <Words>2425</Words>
  <Application>Microsoft Macintosh PowerPoint</Application>
  <PresentationFormat>On-screen Show (4:3)</PresentationFormat>
  <Paragraphs>291</Paragraphs>
  <Slides>36</Slides>
  <Notes>10</Notes>
  <HiddenSlides>4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Equation</vt:lpstr>
      <vt:lpstr>Measuring Global Burden of Disease</vt:lpstr>
      <vt:lpstr>Global Burden of Disease</vt:lpstr>
      <vt:lpstr>Global Burden of Disease – How?</vt:lpstr>
      <vt:lpstr>Global Burden of Disease</vt:lpstr>
      <vt:lpstr>History</vt:lpstr>
      <vt:lpstr>Applications of SMPH</vt:lpstr>
      <vt:lpstr>SMPH - Types</vt:lpstr>
      <vt:lpstr>Survival Curve</vt:lpstr>
      <vt:lpstr>Life Expectancy</vt:lpstr>
      <vt:lpstr>Health Expectancy</vt:lpstr>
      <vt:lpstr>Health Gaps</vt:lpstr>
      <vt:lpstr>DALE Disability Adjusted Life Expectancy</vt:lpstr>
      <vt:lpstr>HALE Health Adjusted Life Expectancy</vt:lpstr>
      <vt:lpstr>HDI Human Development Index</vt:lpstr>
      <vt:lpstr>MPI Multidimensional Poverty Index</vt:lpstr>
      <vt:lpstr>PQLI Physical Quality of Life</vt:lpstr>
      <vt:lpstr>QALY Quality Adjusted Life Years</vt:lpstr>
      <vt:lpstr>DALY Disability Adjusted Life Years</vt:lpstr>
      <vt:lpstr>DALY Objectives</vt:lpstr>
      <vt:lpstr>DALY Disability Weights</vt:lpstr>
      <vt:lpstr>DALY Disability Weights</vt:lpstr>
      <vt:lpstr>DALY Disability Weights</vt:lpstr>
      <vt:lpstr>DALY Discounting</vt:lpstr>
      <vt:lpstr>DALY Discounting – Why?</vt:lpstr>
      <vt:lpstr>DALY Calculations</vt:lpstr>
      <vt:lpstr>YLD Years Lived with Disability</vt:lpstr>
      <vt:lpstr>YLL Years of Life Lost</vt:lpstr>
      <vt:lpstr>DALY Critique</vt:lpstr>
      <vt:lpstr>DALY Critique</vt:lpstr>
      <vt:lpstr>The Global Burden of Disease Study 2010</vt:lpstr>
      <vt:lpstr>DALYs / 1,00,000 GBD Study 2010</vt:lpstr>
      <vt:lpstr>Global DALY Trends</vt:lpstr>
      <vt:lpstr>India - DALY Trends</vt:lpstr>
      <vt:lpstr>PowerPoint Presentation</vt:lpstr>
      <vt:lpstr>References</vt:lpstr>
      <vt:lpstr>References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Measuring Global Burden of Disease</dc:title>
  <dc:creator>Ashwini Kalantri</dc:creator>
  <cp:lastModifiedBy>Ashwini Kalantri</cp:lastModifiedBy>
  <cp:revision>356</cp:revision>
  <dcterms:created xsi:type="dcterms:W3CDTF">2013-07-18T17:34:23Z</dcterms:created>
  <dcterms:modified xsi:type="dcterms:W3CDTF">2013-07-25T09:31:38Z</dcterms:modified>
</cp:coreProperties>
</file>